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6858000" cx="12192000"/>
  <p:notesSz cx="6858000" cy="9144000"/>
  <p:embeddedFontLst>
    <p:embeddedFont>
      <p:font typeface="Roboto"/>
      <p:regular r:id="rId81"/>
      <p:bold r:id="rId82"/>
      <p:italic r:id="rId83"/>
      <p:boldItalic r:id="rId84"/>
    </p:embeddedFont>
    <p:embeddedFont>
      <p:font typeface="Arimo"/>
      <p:regular r:id="rId85"/>
      <p:bold r:id="rId86"/>
      <p:italic r:id="rId87"/>
      <p:boldItalic r:id="rId88"/>
    </p:embeddedFont>
    <p:embeddedFont>
      <p:font typeface="Nanum Gothic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1" roundtripDataSignature="AMtx7mjXlIn73ubxs5bh3pnbZYrnS5qa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8.xml"/><Relationship Id="rId86" Type="http://schemas.openxmlformats.org/officeDocument/2006/relationships/font" Target="fonts/Arimo-bold.fntdata"/><Relationship Id="rId41" Type="http://schemas.openxmlformats.org/officeDocument/2006/relationships/slide" Target="slides/slide37.xml"/><Relationship Id="rId85" Type="http://schemas.openxmlformats.org/officeDocument/2006/relationships/font" Target="fonts/Arimo-regular.fntdata"/><Relationship Id="rId44" Type="http://schemas.openxmlformats.org/officeDocument/2006/relationships/slide" Target="slides/slide40.xml"/><Relationship Id="rId88" Type="http://schemas.openxmlformats.org/officeDocument/2006/relationships/font" Target="fonts/Arimo-boldItalic.fntdata"/><Relationship Id="rId43" Type="http://schemas.openxmlformats.org/officeDocument/2006/relationships/slide" Target="slides/slide39.xml"/><Relationship Id="rId87" Type="http://schemas.openxmlformats.org/officeDocument/2006/relationships/font" Target="fonts/Arimo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NanumGothic-regular.fntdata"/><Relationship Id="rId80" Type="http://schemas.openxmlformats.org/officeDocument/2006/relationships/slide" Target="slides/slide76.xml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customschemas.google.com/relationships/presentationmetadata" Target="metadata"/><Relationship Id="rId90" Type="http://schemas.openxmlformats.org/officeDocument/2006/relationships/font" Target="fonts/NanumGothic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202" name="Google Shape;20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bf8943bcd_3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0bf8943bcd_3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f8943bcd_3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bf8943bcd_3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0bf8943bcd_3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bf8943bcd_3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0bf8943bcd_3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10bf8943bcd_3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bf8943bcd_3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0bf8943bcd_3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0bf8943bcd_3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bf8943bcd_3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0bf8943bcd_3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0bf8943bcd_3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bf8943bcd_3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0bf8943bcd_3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0bf8943bcd_3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bf8943bcd_3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0bf8943bcd_3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0bf8943bcd_3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bf8943bcd_3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0bf8943bcd_3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0bf8943bcd_3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bf8943bcd_3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0bf8943bcd_3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0bf8943bcd_3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bf8943bcd_3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0bf8943bcd_3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10bf8943bcd_3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bf8943bcd_3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0bf8943bcd_3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0bf8943bcd_3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bf8943bcd_3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0bf8943bcd_3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0bf8943bcd_3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bf8943bcd_3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bf8943bcd_3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0bf8943bcd_3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bf8943bcd_3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bf8943bcd_3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10bf8943bcd_3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bf8943bcd_3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10bf8943bcd_3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bf8943bcd_3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0bf8943bcd_3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0bf8943bcd_3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bf8943bcd_3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0bf8943bcd_3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10bf8943bcd_3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bf8943bcd_3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0bf8943bcd_3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10bf8943bcd_3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bf8943bcd_3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0bf8943bcd_3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10bf8943bcd_3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f8943bcd_3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0bf8943bcd_3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10bf8943bcd_3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bf8943bcd_3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0bf8943bcd_3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0bf8943bcd_3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bf8943bcd_3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0bf8943bcd_3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0bf8943bcd_3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bf8943bcd_3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0bf8943bcd_3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10bf8943bcd_3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f8943bcd_3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0bf8943bcd_3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0bf8943bcd_3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f8943bcd_3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0bf8943bcd_3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10bf8943bcd_3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f8943bcd_3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0bf8943bcd_3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f8943bcd_3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0bf8943bcd_3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10bf8943bcd_3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bf8943bcd_3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0bf8943bcd_3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10bf8943bcd_3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bf8943bcd_3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0bf8943bcd_3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10bf8943bcd_3_3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bf8943bcd_3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0bf8943bcd_3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10bf8943bcd_3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bf8943bcd_3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0bf8943bcd_3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10bf8943bcd_3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bf8943bcd_3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0bf8943bcd_3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7" name="Google Shape;57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bf8943bcd_3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0bf8943bcd_3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bf8943bc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0bf8943bc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10bf8943bcd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bf8943bcd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10bf8943bcd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10bf8943bcd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bf8943bcd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10bf8943bcd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10bf8943bcd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bf8943bcd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0bf8943bcd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10bf8943bcd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bf8943bcd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10bf8943bcd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g10bf8943bcd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bf8943bcd_3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0bf8943bcd_3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bf8943bcd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10bf8943bcd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10bf8943bcd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1" name="Google Shape;77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wolfrun@snu.ac.kr" TargetMode="External"/><Relationship Id="rId4" Type="http://schemas.openxmlformats.org/officeDocument/2006/relationships/hyperlink" Target="mailto:soo3553@snu.ac.kr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hyperlink" Target="mailto:wolfrun@snu.ac.k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Relationship Id="rId4" Type="http://schemas.openxmlformats.org/officeDocument/2006/relationships/image" Target="../media/image6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pytorch.org/vision/stable/models.html#id10" TargetMode="External"/><Relationship Id="rId4" Type="http://schemas.openxmlformats.org/officeDocument/2006/relationships/image" Target="../media/image6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AI Academy computer vision  Samsung Electronics.</a:t>
            </a:r>
            <a:br>
              <a:rPr lang="en-US"/>
            </a:br>
            <a:r>
              <a:rPr lang="en-US"/>
              <a:t>(Classification)</a:t>
            </a:r>
            <a:endParaRPr/>
          </a:p>
        </p:txBody>
      </p:sp>
      <p:sp>
        <p:nvSpPr>
          <p:cNvPr id="90" name="Google Shape;90;p36"/>
          <p:cNvSpPr txBox="1"/>
          <p:nvPr>
            <p:ph idx="1" type="subTitle"/>
          </p:nvPr>
        </p:nvSpPr>
        <p:spPr>
          <a:xfrm>
            <a:off x="7856620" y="5735636"/>
            <a:ext cx="4335379" cy="1082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7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7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Hyojin Park (</a:t>
            </a:r>
            <a:r>
              <a:rPr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wolfrun@snu.ac.kr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42857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Jisoo Jeong (</a:t>
            </a: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soo3553@snu.ac.kr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2857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https://pytorch.org/tutorials/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91" name="Google Shape;91;p36"/>
          <p:cNvPicPr preferRelativeResize="0"/>
          <p:nvPr/>
        </p:nvPicPr>
        <p:blipFill rotWithShape="1">
          <a:blip r:embed="rId5">
            <a:alphaModFix/>
          </a:blip>
          <a:srcRect b="-5030" l="0" r="59584" t="1"/>
          <a:stretch/>
        </p:blipFill>
        <p:spPr>
          <a:xfrm>
            <a:off x="281304" y="269874"/>
            <a:ext cx="1433195" cy="76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4700" y="39722"/>
            <a:ext cx="2387600" cy="108264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6"/>
          <p:cNvSpPr txBox="1"/>
          <p:nvPr/>
        </p:nvSpPr>
        <p:spPr>
          <a:xfrm>
            <a:off x="1624263" y="390722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유기윤 (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961230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@snu.ac.kr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송주경 (</a:t>
            </a:r>
            <a:r>
              <a:rPr b="0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chsjk9005@snu.ac.kr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What is PyTorch</a:t>
            </a:r>
            <a:endParaRPr/>
          </a:p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Install Pytorch and Torchvision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72022" y="1577074"/>
            <a:ext cx="61442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pip install torch torchvision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72022" y="2038739"/>
            <a:ext cx="614420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numpy </a:t>
            </a:r>
            <a:r>
              <a:rPr b="0" i="0" lang="en-US" sz="18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Import torch and create the alias "th"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instead of writing torch.name_of_a_method() , we only need to write th.name_of_a_method()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(similarly to numpy imported as np)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72022" y="4357597"/>
            <a:ext cx="614420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Create tensor of ones (FloatTensor by default)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ones = torch.ones(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(ones)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 b="0" l="0" r="6085" t="0"/>
          <a:stretch/>
        </p:blipFill>
        <p:spPr>
          <a:xfrm>
            <a:off x="6159255" y="1223857"/>
            <a:ext cx="5855113" cy="481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What is PyTorch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121113" y="1090013"/>
            <a:ext cx="11893255" cy="1969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PyTorch Tensors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torch.Tensor is a multi-dimensional matrix containing elements of a single data type.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Tensors are similar to numpy’s ndarrays, but they have a super-power: Tensors can also be used on a GPU to accelerate computing.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177632" y="3310322"/>
            <a:ext cx="5288125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Display the shape of a tensor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it can be used as a tuple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"Tensor Shape: {}"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(ones.size()))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5870160" y="3310322"/>
            <a:ext cx="6144208" cy="3323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Create a 3D tensor of size 3x2x2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zeros_3d_tensor = torch.zeros(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"Original size:"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zeros_3d_tensor.size())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Reshape it to a 1D array of size 3*2*2 = 12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zeros_1d_array = zeros_3d_tensor.view(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"Reshaped tensor:"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zeros_1d_array.size())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Let's view our original tensor as a 2D matrix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If you want PyTorch to guess one remaining dimension,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you specify '-1' instead of the actual size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zeros_2d_matrix = zeros_3d_tensor.view(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"Matrix shape:"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zeros_2d_matrix.size())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121113" y="2940990"/>
            <a:ext cx="1567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 shape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870160" y="2868478"/>
            <a:ext cx="2331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Reshape tensor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121113" y="4190908"/>
            <a:ext cx="2155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Operation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177632" y="4669069"/>
            <a:ext cx="5288125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ones +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7632" y="5196819"/>
            <a:ext cx="5288125" cy="46166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"\n Indexing Demo:"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(ones[:,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What is PyTorch</a:t>
            </a:r>
            <a:endParaRPr/>
          </a:p>
        </p:txBody>
      </p:sp>
      <p:sp>
        <p:nvSpPr>
          <p:cNvPr id="183" name="Google Shape;183;p6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Numpy Bridge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PyTorch Tensors are different from numpy arrays even if they have a lot in common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Though, it is easy with PyTorch to tranform Tensors to Numpy arrays and vice versa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870080" y="2725056"/>
            <a:ext cx="6144208" cy="3323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np.float32 -&gt; torch.FloatTensor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ones_matrix = np.ones((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 dtype=np.float32)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the matrix is passed by reference: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if we modify the original numpy array, the tensor is also edited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ones_tensor = torch.from_numpy(ones_matrix)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Convert back to a numpy matrix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numpy_matrix = ones_tensor.numpy()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"PyTorch Tensor:"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(ones_tensor)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"Numpy Matrix:"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(numpy_matrix)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7536346" y="2805619"/>
            <a:ext cx="3267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.detach().cpu().numpy()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What is PyTorch</a:t>
            </a:r>
            <a:endParaRPr/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Automatic Differentiation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Pytorch tensors allow to automatically compute gradients for backpropagation.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Once you finish your computation you can call .backward() and have all the gradients computed automatically.</a:t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177632" y="2668310"/>
            <a:ext cx="5784629" cy="10156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We need to specify that we want to compute the gradient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as it requires extra memory and computation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ones_tensor = torch.ones(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requires_grad=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(ones_tensor)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177632" y="3871699"/>
            <a:ext cx="5784629" cy="249299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Create a tensor and tell PyTorch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that we want to compute the gradient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 = torch.ones(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requires_grad=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Transformation constants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Define the tranformation and store the result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in a new variable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 = a * x + 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 txBox="1"/>
          <p:nvPr/>
        </p:nvSpPr>
        <p:spPr>
          <a:xfrm>
            <a:off x="6281270" y="3932361"/>
            <a:ext cx="5414089" cy="523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y.backward()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x.grad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텍스트이(가) 표시된 사진&#10;&#10;자동 생성된 설명"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741" y="2668310"/>
            <a:ext cx="170497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377503" y="5062537"/>
            <a:ext cx="20712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result??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"/>
          <p:cNvSpPr/>
          <p:nvPr/>
        </p:nvSpPr>
        <p:spPr>
          <a:xfrm rot="5400000">
            <a:off x="6657974" y="4762488"/>
            <a:ext cx="581025" cy="600099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What is PyTorch</a:t>
            </a:r>
            <a:endParaRPr/>
          </a:p>
        </p:txBody>
      </p:sp>
      <p:sp>
        <p:nvSpPr>
          <p:cNvPr id="205" name="Google Shape;205;p8"/>
          <p:cNvSpPr txBox="1"/>
          <p:nvPr>
            <p:ph idx="1" type="body"/>
          </p:nvPr>
        </p:nvSpPr>
        <p:spPr>
          <a:xfrm>
            <a:off x="121114" y="1090013"/>
            <a:ext cx="5879636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PyTorch and GPU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Google colab provides a CUDA enabled GPU, so we are going to use its power.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You can move tensor to the GPU by simply using the to() method. Otherwise, PyTorch will use the CPU.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Here, we will demonstrate the usefulness of the GPU on a simple matrix multiplication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02124"/>
              </a:buClr>
              <a:buSzPts val="2400"/>
              <a:buChar char="•"/>
            </a:pPr>
            <a:r>
              <a:rPr b="0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The GPUs available in Colab often include </a:t>
            </a:r>
            <a:r>
              <a:rPr b="1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Nvidia K80s, T4s, P4s and P100s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6000750" y="889843"/>
            <a:ext cx="6143624" cy="50783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torch.cuda.is_available():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Create tensors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x = torch.ones(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y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x +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Do the calculation on cpu (default)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start_time = time.time()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Matrix multiplication (for benchmark purpose)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results = torch.mm(x, 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time_cpu = time.time() - start_time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Do the same calculation but on the gpu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First move tensors to gpu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x = x.to(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"cuda"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y = y.to(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"cuda"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start_time = time.time()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Matrix multiplication (for benchmark purpose)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results = torch.mm(x, 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time_gpu = time.time() - start_time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"Time on CPU: {:.5f}s \t Time on GPU: {:.5f}s"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(time_cpu, time_gpu))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"Speed up: Computation was {:.0f}X faster on GPU!"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(time_cpu / time_gpu))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"You need to enable GPU accelaration in colab (runtime-&gt;change runtime type)"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bf8943bcd_3_116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1. 기초 1 – Regression</a:t>
            </a:r>
            <a:endParaRPr/>
          </a:p>
        </p:txBody>
      </p:sp>
      <p:sp>
        <p:nvSpPr>
          <p:cNvPr id="212" name="Google Shape;212;g10bf8943bcd_3_116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97" r="0" t="-17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213" name="Google Shape;213;g10bf8943bcd_3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907" y="2018876"/>
            <a:ext cx="4850494" cy="389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bf8943bcd_3_122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1. 기초 1 – Regression</a:t>
            </a:r>
            <a:endParaRPr/>
          </a:p>
        </p:txBody>
      </p:sp>
      <p:sp>
        <p:nvSpPr>
          <p:cNvPr id="220" name="Google Shape;220;g10bf8943bcd_3_122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89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21" name="Google Shape;221;g10bf8943bcd_3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907" y="2018876"/>
            <a:ext cx="4850494" cy="389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bf8943bcd_3_129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1.  regression 실습</a:t>
            </a:r>
            <a:endParaRPr/>
          </a:p>
        </p:txBody>
      </p:sp>
      <p:sp>
        <p:nvSpPr>
          <p:cNvPr id="228" name="Google Shape;228;g10bf8943bcd_3_129"/>
          <p:cNvSpPr txBox="1"/>
          <p:nvPr>
            <p:ph idx="1" type="body"/>
          </p:nvPr>
        </p:nvSpPr>
        <p:spPr>
          <a:xfrm>
            <a:off x="431371" y="2348665"/>
            <a:ext cx="113292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좌측 파일에 regression.py 파일 생성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-3047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229" name="Google Shape;229;g10bf8943bcd_3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783" y="2426749"/>
            <a:ext cx="3139364" cy="380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bf8943bcd_3_13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1.  regression 실습</a:t>
            </a:r>
            <a:endParaRPr/>
          </a:p>
        </p:txBody>
      </p:sp>
      <p:sp>
        <p:nvSpPr>
          <p:cNvPr id="236" name="Google Shape;236;g10bf8943bcd_3_137"/>
          <p:cNvSpPr txBox="1"/>
          <p:nvPr>
            <p:ph idx="1" type="body"/>
          </p:nvPr>
        </p:nvSpPr>
        <p:spPr>
          <a:xfrm>
            <a:off x="431371" y="2348665"/>
            <a:ext cx="113292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torch.nn as nn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x = torch.FloatTensor([1])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y = torch.FloatTensor([0])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model = nn.Linear(in_features=1, out_features=1, bias=False)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model.weight.data = torch.FloatTensor([0.8])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-3047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7" name="Google Shape;237;g10bf8943bcd_3_137"/>
          <p:cNvSpPr txBox="1"/>
          <p:nvPr/>
        </p:nvSpPr>
        <p:spPr>
          <a:xfrm>
            <a:off x="174026" y="1552039"/>
            <a:ext cx="118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!pip3 install torch==1.2.0+cu92 torchvision==0.4.0+cu92 -f https://download.pytorch.org/whl/torch_stable.html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bf8943bcd_3_14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1.  regression 실습</a:t>
            </a:r>
            <a:endParaRPr/>
          </a:p>
        </p:txBody>
      </p:sp>
      <p:sp>
        <p:nvSpPr>
          <p:cNvPr id="244" name="Google Shape;244;g10bf8943bcd_3_14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optimizer = torch.optim.SGD(params=model.parameters(), lr=0.025)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for iter in range(30):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pred = model(x)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loss = torch.pow(y-pred,2)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optimizer.zero_grad()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loss.backward()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optimizer.step()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	print('iter : %d, weight : %f'%(iter,model.weight.data.float()))</a:t>
            </a:r>
            <a:endParaRPr/>
          </a:p>
          <a:p>
            <a:pPr indent="-3047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Setting Google Colab. 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is PyTorch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Training a classifier (Two Moon, MNIST, CIFAR-10)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Exploring CNN Architectures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Using Torchvision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bf8943bcd_3_150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1.  regression 실습</a:t>
            </a:r>
            <a:endParaRPr/>
          </a:p>
        </p:txBody>
      </p:sp>
      <p:sp>
        <p:nvSpPr>
          <p:cNvPr id="251" name="Google Shape;251;g10bf8943bcd_3_150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새 섹션에서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Run regression.py 수행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결과 확인</a:t>
            </a:r>
            <a:endParaRPr/>
          </a:p>
          <a:p>
            <a:pPr indent="-3047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252" name="Google Shape;252;g10bf8943bcd_3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634" y="1900052"/>
            <a:ext cx="3898766" cy="470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f8943bcd_3_15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259" name="Google Shape;259;g10bf8943bcd_3_157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Binary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0" name="Google Shape;260;g10bf8943bcd_3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235" y="1852032"/>
            <a:ext cx="6844204" cy="445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f8943bcd_3_16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267" name="Google Shape;267;g10bf8943bcd_3_16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Binary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8" name="Google Shape;268;g10bf8943bcd_3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3978" y="740702"/>
            <a:ext cx="2993900" cy="19497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0bf8943bcd_3_164"/>
          <p:cNvSpPr/>
          <p:nvPr/>
        </p:nvSpPr>
        <p:spPr>
          <a:xfrm>
            <a:off x="1448210" y="3429000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10bf8943bcd_3_164"/>
          <p:cNvSpPr/>
          <p:nvPr/>
        </p:nvSpPr>
        <p:spPr>
          <a:xfrm>
            <a:off x="1448210" y="4700867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10bf8943bcd_3_164"/>
          <p:cNvSpPr/>
          <p:nvPr/>
        </p:nvSpPr>
        <p:spPr>
          <a:xfrm>
            <a:off x="4110841" y="2105350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0bf8943bcd_3_164"/>
          <p:cNvSpPr/>
          <p:nvPr/>
        </p:nvSpPr>
        <p:spPr>
          <a:xfrm>
            <a:off x="4110841" y="3249375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10bf8943bcd_3_164"/>
          <p:cNvSpPr/>
          <p:nvPr/>
        </p:nvSpPr>
        <p:spPr>
          <a:xfrm>
            <a:off x="4110841" y="4393399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10bf8943bcd_3_164"/>
          <p:cNvSpPr/>
          <p:nvPr/>
        </p:nvSpPr>
        <p:spPr>
          <a:xfrm>
            <a:off x="4110841" y="5537424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10bf8943bcd_3_164"/>
          <p:cNvSpPr/>
          <p:nvPr/>
        </p:nvSpPr>
        <p:spPr>
          <a:xfrm>
            <a:off x="6923317" y="3814948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g10bf8943bcd_3_164"/>
          <p:cNvCxnSpPr>
            <a:stCxn id="269" idx="6"/>
            <a:endCxn id="271" idx="2"/>
          </p:cNvCxnSpPr>
          <p:nvPr/>
        </p:nvCxnSpPr>
        <p:spPr>
          <a:xfrm flipH="1" rot="10800000">
            <a:off x="2220110" y="2491350"/>
            <a:ext cx="1890600" cy="13236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g10bf8943bcd_3_164"/>
          <p:cNvCxnSpPr>
            <a:stCxn id="269" idx="6"/>
            <a:endCxn id="272" idx="2"/>
          </p:cNvCxnSpPr>
          <p:nvPr/>
        </p:nvCxnSpPr>
        <p:spPr>
          <a:xfrm flipH="1" rot="10800000">
            <a:off x="2220110" y="3635250"/>
            <a:ext cx="1890600" cy="1797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g10bf8943bcd_3_164"/>
          <p:cNvCxnSpPr>
            <a:stCxn id="269" idx="6"/>
            <a:endCxn id="273" idx="2"/>
          </p:cNvCxnSpPr>
          <p:nvPr/>
        </p:nvCxnSpPr>
        <p:spPr>
          <a:xfrm>
            <a:off x="2220110" y="3814950"/>
            <a:ext cx="1890600" cy="9645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g10bf8943bcd_3_164"/>
          <p:cNvCxnSpPr>
            <a:stCxn id="269" idx="6"/>
            <a:endCxn id="274" idx="2"/>
          </p:cNvCxnSpPr>
          <p:nvPr/>
        </p:nvCxnSpPr>
        <p:spPr>
          <a:xfrm>
            <a:off x="2220110" y="3814950"/>
            <a:ext cx="1890600" cy="21084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g10bf8943bcd_3_164"/>
          <p:cNvCxnSpPr>
            <a:stCxn id="271" idx="6"/>
            <a:endCxn id="275" idx="2"/>
          </p:cNvCxnSpPr>
          <p:nvPr/>
        </p:nvCxnSpPr>
        <p:spPr>
          <a:xfrm>
            <a:off x="4882741" y="2491300"/>
            <a:ext cx="2040600" cy="17097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g10bf8943bcd_3_164"/>
          <p:cNvCxnSpPr>
            <a:stCxn id="272" idx="6"/>
            <a:endCxn id="275" idx="2"/>
          </p:cNvCxnSpPr>
          <p:nvPr/>
        </p:nvCxnSpPr>
        <p:spPr>
          <a:xfrm>
            <a:off x="4882741" y="3635325"/>
            <a:ext cx="2040600" cy="5655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g10bf8943bcd_3_164"/>
          <p:cNvCxnSpPr>
            <a:stCxn id="273" idx="6"/>
            <a:endCxn id="275" idx="2"/>
          </p:cNvCxnSpPr>
          <p:nvPr/>
        </p:nvCxnSpPr>
        <p:spPr>
          <a:xfrm flipH="1" rot="10800000">
            <a:off x="4882741" y="4200949"/>
            <a:ext cx="2040600" cy="5784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g10bf8943bcd_3_164"/>
          <p:cNvCxnSpPr>
            <a:stCxn id="274" idx="6"/>
            <a:endCxn id="275" idx="2"/>
          </p:cNvCxnSpPr>
          <p:nvPr/>
        </p:nvCxnSpPr>
        <p:spPr>
          <a:xfrm flipH="1" rot="10800000">
            <a:off x="4882741" y="4200774"/>
            <a:ext cx="2040600" cy="17226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g10bf8943bcd_3_164"/>
          <p:cNvCxnSpPr>
            <a:stCxn id="270" idx="6"/>
            <a:endCxn id="271" idx="2"/>
          </p:cNvCxnSpPr>
          <p:nvPr/>
        </p:nvCxnSpPr>
        <p:spPr>
          <a:xfrm flipH="1" rot="10800000">
            <a:off x="2220110" y="2491217"/>
            <a:ext cx="1890600" cy="25956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g10bf8943bcd_3_164"/>
          <p:cNvCxnSpPr>
            <a:stCxn id="270" idx="6"/>
            <a:endCxn id="272" idx="2"/>
          </p:cNvCxnSpPr>
          <p:nvPr/>
        </p:nvCxnSpPr>
        <p:spPr>
          <a:xfrm flipH="1" rot="10800000">
            <a:off x="2220110" y="3635417"/>
            <a:ext cx="1890600" cy="1451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g10bf8943bcd_3_164"/>
          <p:cNvCxnSpPr>
            <a:stCxn id="270" idx="6"/>
            <a:endCxn id="273" idx="2"/>
          </p:cNvCxnSpPr>
          <p:nvPr/>
        </p:nvCxnSpPr>
        <p:spPr>
          <a:xfrm flipH="1" rot="10800000">
            <a:off x="2220110" y="4779317"/>
            <a:ext cx="1890600" cy="3075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g10bf8943bcd_3_164"/>
          <p:cNvCxnSpPr>
            <a:stCxn id="270" idx="6"/>
            <a:endCxn id="274" idx="2"/>
          </p:cNvCxnSpPr>
          <p:nvPr/>
        </p:nvCxnSpPr>
        <p:spPr>
          <a:xfrm>
            <a:off x="2220110" y="5086817"/>
            <a:ext cx="1890600" cy="8367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g10bf8943bcd_3_164"/>
          <p:cNvSpPr txBox="1"/>
          <p:nvPr/>
        </p:nvSpPr>
        <p:spPr>
          <a:xfrm>
            <a:off x="1691330" y="3607445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10bf8943bcd_3_164"/>
          <p:cNvSpPr txBox="1"/>
          <p:nvPr/>
        </p:nvSpPr>
        <p:spPr>
          <a:xfrm>
            <a:off x="1684918" y="4887540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10bf8943bcd_3_164"/>
          <p:cNvSpPr txBox="1"/>
          <p:nvPr/>
        </p:nvSpPr>
        <p:spPr>
          <a:xfrm>
            <a:off x="7206751" y="4024067"/>
            <a:ext cx="2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z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g10bf8943bcd_3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8964" y="3862849"/>
            <a:ext cx="3807367" cy="239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f8943bcd_3_19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298" name="Google Shape;298;g10bf8943bcd_3_19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Binary Classification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9" name="Google Shape;299;g10bf8943bcd_3_194"/>
          <p:cNvSpPr/>
          <p:nvPr/>
        </p:nvSpPr>
        <p:spPr>
          <a:xfrm>
            <a:off x="901800" y="3429000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10bf8943bcd_3_194"/>
          <p:cNvSpPr/>
          <p:nvPr/>
        </p:nvSpPr>
        <p:spPr>
          <a:xfrm>
            <a:off x="901800" y="4700867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10bf8943bcd_3_194"/>
          <p:cNvSpPr/>
          <p:nvPr/>
        </p:nvSpPr>
        <p:spPr>
          <a:xfrm>
            <a:off x="3564431" y="2105350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10bf8943bcd_3_194"/>
          <p:cNvSpPr/>
          <p:nvPr/>
        </p:nvSpPr>
        <p:spPr>
          <a:xfrm>
            <a:off x="3564431" y="3249375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10bf8943bcd_3_194"/>
          <p:cNvSpPr/>
          <p:nvPr/>
        </p:nvSpPr>
        <p:spPr>
          <a:xfrm>
            <a:off x="3564431" y="4393399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10bf8943bcd_3_194"/>
          <p:cNvSpPr/>
          <p:nvPr/>
        </p:nvSpPr>
        <p:spPr>
          <a:xfrm>
            <a:off x="3564431" y="5537424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10bf8943bcd_3_194"/>
          <p:cNvSpPr/>
          <p:nvPr/>
        </p:nvSpPr>
        <p:spPr>
          <a:xfrm>
            <a:off x="6376907" y="3814948"/>
            <a:ext cx="771900" cy="771900"/>
          </a:xfrm>
          <a:prstGeom prst="ellipse">
            <a:avLst/>
          </a:prstGeom>
          <a:solidFill>
            <a:srgbClr val="B7CCE4"/>
          </a:solidFill>
          <a:ln cap="flat" cmpd="sng" w="25400">
            <a:solidFill>
              <a:srgbClr val="8CB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6" name="Google Shape;306;g10bf8943bcd_3_194"/>
          <p:cNvCxnSpPr>
            <a:stCxn id="299" idx="6"/>
            <a:endCxn id="301" idx="2"/>
          </p:cNvCxnSpPr>
          <p:nvPr/>
        </p:nvCxnSpPr>
        <p:spPr>
          <a:xfrm flipH="1" rot="10800000">
            <a:off x="1673700" y="2491350"/>
            <a:ext cx="1890600" cy="13236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g10bf8943bcd_3_194"/>
          <p:cNvCxnSpPr>
            <a:stCxn id="299" idx="6"/>
            <a:endCxn id="302" idx="2"/>
          </p:cNvCxnSpPr>
          <p:nvPr/>
        </p:nvCxnSpPr>
        <p:spPr>
          <a:xfrm flipH="1" rot="10800000">
            <a:off x="1673700" y="3635250"/>
            <a:ext cx="1890600" cy="1797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g10bf8943bcd_3_194"/>
          <p:cNvCxnSpPr>
            <a:stCxn id="299" idx="6"/>
            <a:endCxn id="303" idx="2"/>
          </p:cNvCxnSpPr>
          <p:nvPr/>
        </p:nvCxnSpPr>
        <p:spPr>
          <a:xfrm>
            <a:off x="1673700" y="3814950"/>
            <a:ext cx="1890600" cy="9645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" name="Google Shape;309;g10bf8943bcd_3_194"/>
          <p:cNvCxnSpPr>
            <a:stCxn id="299" idx="6"/>
            <a:endCxn id="304" idx="2"/>
          </p:cNvCxnSpPr>
          <p:nvPr/>
        </p:nvCxnSpPr>
        <p:spPr>
          <a:xfrm>
            <a:off x="1673700" y="3814950"/>
            <a:ext cx="1890600" cy="2108400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0" name="Google Shape;310;g10bf8943bcd_3_194"/>
          <p:cNvCxnSpPr>
            <a:stCxn id="301" idx="6"/>
            <a:endCxn id="305" idx="2"/>
          </p:cNvCxnSpPr>
          <p:nvPr/>
        </p:nvCxnSpPr>
        <p:spPr>
          <a:xfrm>
            <a:off x="4336331" y="2491300"/>
            <a:ext cx="2040600" cy="17097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1" name="Google Shape;311;g10bf8943bcd_3_194"/>
          <p:cNvCxnSpPr>
            <a:stCxn id="302" idx="6"/>
            <a:endCxn id="305" idx="2"/>
          </p:cNvCxnSpPr>
          <p:nvPr/>
        </p:nvCxnSpPr>
        <p:spPr>
          <a:xfrm>
            <a:off x="4336331" y="3635325"/>
            <a:ext cx="2040600" cy="5655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g10bf8943bcd_3_194"/>
          <p:cNvCxnSpPr>
            <a:stCxn id="303" idx="6"/>
            <a:endCxn id="305" idx="2"/>
          </p:cNvCxnSpPr>
          <p:nvPr/>
        </p:nvCxnSpPr>
        <p:spPr>
          <a:xfrm flipH="1" rot="10800000">
            <a:off x="4336331" y="4200949"/>
            <a:ext cx="2040600" cy="5784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3" name="Google Shape;313;g10bf8943bcd_3_194"/>
          <p:cNvCxnSpPr>
            <a:stCxn id="304" idx="6"/>
            <a:endCxn id="305" idx="2"/>
          </p:cNvCxnSpPr>
          <p:nvPr/>
        </p:nvCxnSpPr>
        <p:spPr>
          <a:xfrm flipH="1" rot="10800000">
            <a:off x="4336331" y="4200774"/>
            <a:ext cx="2040600" cy="17226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g10bf8943bcd_3_194"/>
          <p:cNvCxnSpPr>
            <a:stCxn id="300" idx="6"/>
            <a:endCxn id="301" idx="2"/>
          </p:cNvCxnSpPr>
          <p:nvPr/>
        </p:nvCxnSpPr>
        <p:spPr>
          <a:xfrm flipH="1" rot="10800000">
            <a:off x="1673700" y="2491217"/>
            <a:ext cx="1890600" cy="25956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g10bf8943bcd_3_194"/>
          <p:cNvCxnSpPr>
            <a:stCxn id="300" idx="6"/>
            <a:endCxn id="302" idx="2"/>
          </p:cNvCxnSpPr>
          <p:nvPr/>
        </p:nvCxnSpPr>
        <p:spPr>
          <a:xfrm flipH="1" rot="10800000">
            <a:off x="1673700" y="3635417"/>
            <a:ext cx="1890600" cy="14514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g10bf8943bcd_3_194"/>
          <p:cNvCxnSpPr>
            <a:stCxn id="300" idx="6"/>
            <a:endCxn id="303" idx="2"/>
          </p:cNvCxnSpPr>
          <p:nvPr/>
        </p:nvCxnSpPr>
        <p:spPr>
          <a:xfrm flipH="1" rot="10800000">
            <a:off x="1673700" y="4779317"/>
            <a:ext cx="1890600" cy="3075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g10bf8943bcd_3_194"/>
          <p:cNvCxnSpPr>
            <a:stCxn id="300" idx="6"/>
            <a:endCxn id="304" idx="2"/>
          </p:cNvCxnSpPr>
          <p:nvPr/>
        </p:nvCxnSpPr>
        <p:spPr>
          <a:xfrm>
            <a:off x="1673700" y="5086817"/>
            <a:ext cx="1890600" cy="8367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g10bf8943bcd_3_194"/>
          <p:cNvSpPr txBox="1"/>
          <p:nvPr/>
        </p:nvSpPr>
        <p:spPr>
          <a:xfrm>
            <a:off x="1144920" y="3607445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x1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10bf8943bcd_3_194"/>
          <p:cNvSpPr txBox="1"/>
          <p:nvPr/>
        </p:nvSpPr>
        <p:spPr>
          <a:xfrm>
            <a:off x="1138508" y="4887540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x2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10bf8943bcd_3_194"/>
          <p:cNvSpPr txBox="1"/>
          <p:nvPr/>
        </p:nvSpPr>
        <p:spPr>
          <a:xfrm>
            <a:off x="6660341" y="4024067"/>
            <a:ext cx="2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z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g10bf8943bcd_3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3471" y="2231603"/>
            <a:ext cx="5308460" cy="11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0bf8943bcd_3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9684" y="3426549"/>
            <a:ext cx="3297397" cy="28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bf8943bcd_3_22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29" name="Google Shape;329;g10bf8943bcd_3_22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torch.nn as nn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torch.nn.functional as 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torchvision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torchvision.transforms as transforms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br>
              <a:rPr lang="en-US"/>
            </a:br>
            <a:r>
              <a:rPr lang="en-US"/>
              <a:t>from sklearn.datasets import make_moons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from matplotlib import pyplot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matplotlib.pyplot as plt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br>
              <a:rPr lang="en-US"/>
            </a:br>
            <a:r>
              <a:rPr b="1" lang="en-US"/>
              <a:t>import torch.utils.data as data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f8943bcd_3_230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36" name="Google Shape;336;g10bf8943bcd_3_230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37" name="Google Shape;337;g10bf8943bcd_3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754" y="1407127"/>
            <a:ext cx="7113861" cy="481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bf8943bcd_3_23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44" name="Google Shape;344;g10bf8943bcd_3_237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45" name="Google Shape;345;g10bf8943bcd_3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1257300"/>
            <a:ext cx="1168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52" name="Google Shape;352;p52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b="1" lang="en-US"/>
              <a:t>import torch.nn as nn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torch.nn.functional as 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torchvision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torchvision.transforms as transforms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br>
              <a:rPr lang="en-US"/>
            </a:br>
            <a:r>
              <a:rPr lang="en-US"/>
              <a:t>from sklearn.datasets import make_moons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from matplotlib import pyplot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/>
              <a:t>import matplotlib.pyplot as plt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br>
              <a:rPr lang="en-US"/>
            </a:br>
            <a:r>
              <a:rPr lang="en-US"/>
              <a:t>import torch.utils.data as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bf8943bcd_3_251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59" name="Google Shape;359;g10bf8943bcd_3_251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60" name="Google Shape;360;g10bf8943bcd_3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710" y="1316765"/>
            <a:ext cx="57785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bf8943bcd_3_258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67" name="Google Shape;367;g10bf8943bcd_3_258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68" name="Google Shape;368;g10bf8943bcd_3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536" y="1514342"/>
            <a:ext cx="8623300" cy="4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bf8943bcd_3_8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Colab 환경설정</a:t>
            </a:r>
            <a:endParaRPr/>
          </a:p>
        </p:txBody>
      </p:sp>
      <p:pic>
        <p:nvPicPr>
          <p:cNvPr id="106" name="Google Shape;106;g10bf8943bcd_3_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512" y="1988458"/>
            <a:ext cx="8335200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0bf8943bcd_3_84"/>
          <p:cNvSpPr txBox="1"/>
          <p:nvPr/>
        </p:nvSpPr>
        <p:spPr>
          <a:xfrm>
            <a:off x="431371" y="1316765"/>
            <a:ext cx="11329200" cy="4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(구글 드라이브에서) 우클릭 후 폴더 생성</a:t>
            </a:r>
            <a:endParaRPr b="0" i="0" sz="2400" u="none" cap="none" strike="noStrik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g10bf8943bcd_3_84"/>
          <p:cNvSpPr txBox="1"/>
          <p:nvPr/>
        </p:nvSpPr>
        <p:spPr>
          <a:xfrm>
            <a:off x="2110798" y="6369048"/>
            <a:ext cx="487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https://theorydb.github.io/dev/2019/08/23/dev-ml-colab/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bf8943bcd_3_265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75" name="Google Shape;375;g10bf8943bcd_3_265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76" name="Google Shape;376;g10bf8943bcd_3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5456" y="1135896"/>
            <a:ext cx="6718989" cy="554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bf8943bcd_3_272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83" name="Google Shape;383;g10bf8943bcd_3_272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84" name="Google Shape;384;g10bf8943bcd_3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874" y="2560908"/>
            <a:ext cx="9828253" cy="241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bf8943bcd_3_279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91" name="Google Shape;391;g10bf8943bcd_3_279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392" name="Google Shape;392;g10bf8943bcd_3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27708"/>
            <a:ext cx="12192002" cy="237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bf8943bcd_3_286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 실습</a:t>
            </a:r>
            <a:endParaRPr/>
          </a:p>
        </p:txBody>
      </p:sp>
      <p:sp>
        <p:nvSpPr>
          <p:cNvPr id="399" name="Google Shape;399;g10bf8943bcd_3_286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00" name="Google Shape;400;g10bf8943bcd_3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5683" y="1316765"/>
            <a:ext cx="6089401" cy="512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bf8943bcd_3_293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2.  TwoMoon2 실습</a:t>
            </a:r>
            <a:endParaRPr/>
          </a:p>
        </p:txBody>
      </p:sp>
      <p:sp>
        <p:nvSpPr>
          <p:cNvPr id="407" name="Google Shape;407;g10bf8943bcd_3_293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08" name="Google Shape;408;g10bf8943bcd_3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70" y="1662979"/>
            <a:ext cx="5130829" cy="39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0bf8943bcd_3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8978" y="1459044"/>
            <a:ext cx="6041411" cy="499255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0bf8943bcd_3_293"/>
          <p:cNvSpPr txBox="1"/>
          <p:nvPr/>
        </p:nvSpPr>
        <p:spPr>
          <a:xfrm>
            <a:off x="1204332" y="5765180"/>
            <a:ext cx="390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2x30 + 30x30 + 30x1       =    990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2x100 + 100x100 + 100x1.= 10,300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bf8943bcd_3_302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17" name="Google Shape;417;g10bf8943bcd_3_302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18" name="Google Shape;418;g10bf8943bcd_3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481" y="1858408"/>
            <a:ext cx="90487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bf8943bcd_3_309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25" name="Google Shape;425;g10bf8943bcd_3_309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26" name="Google Shape;426;g10bf8943bcd_3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065" y="1628055"/>
            <a:ext cx="6587349" cy="416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bf8943bcd_3_316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33" name="Google Shape;433;g10bf8943bcd_3_316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34" name="Google Shape;434;g10bf8943bcd_3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1498600"/>
            <a:ext cx="85725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bf8943bcd_3_323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41" name="Google Shape;441;g10bf8943bcd_3_323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, 화면, 스크린샷이(가) 표시된 사진&#10;&#10;자동 생성된 설명" id="442" name="Google Shape;442;g10bf8943bcd_3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0" y="1816100"/>
            <a:ext cx="5715000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bf8943bcd_3_330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49" name="Google Shape;449;g10bf8943bcd_3_330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50" name="Google Shape;450;g10bf8943bcd_3_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331" y="2178421"/>
            <a:ext cx="9588500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bf8943bcd_3_91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Colab 환경설정</a:t>
            </a:r>
            <a:endParaRPr/>
          </a:p>
        </p:txBody>
      </p:sp>
      <p:sp>
        <p:nvSpPr>
          <p:cNvPr id="114" name="Google Shape;114;g10bf8943bcd_3_91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좌상단 (새로 만들기 -&gt; 더보기 -&gt; 연결할 앱 더보기)</a:t>
            </a:r>
            <a:endParaRPr/>
          </a:p>
        </p:txBody>
      </p:sp>
      <p:pic>
        <p:nvPicPr>
          <p:cNvPr id="115" name="Google Shape;115;g10bf8943bcd_3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206614"/>
            <a:ext cx="8418289" cy="429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bf8943bcd_3_33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57" name="Google Shape;457;g10bf8943bcd_3_337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58" name="Google Shape;458;g10bf8943bcd_3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526" y="1316765"/>
            <a:ext cx="5465849" cy="489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bf8943bcd_3_34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65" name="Google Shape;465;g10bf8943bcd_3_34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66" name="Google Shape;466;g10bf8943bcd_3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250" y="2444750"/>
            <a:ext cx="8699500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bf8943bcd_3_351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73" name="Google Shape;473;g10bf8943bcd_3_351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74" name="Google Shape;474;g10bf8943bcd_3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850" y="2298700"/>
            <a:ext cx="6464300" cy="2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bf8943bcd_3_358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81" name="Google Shape;481;g10bf8943bcd_3_358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82" name="Google Shape;482;g10bf8943bcd_3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550" y="1282700"/>
            <a:ext cx="64389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bf8943bcd_3_365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기초 3.  MNIST 실습</a:t>
            </a:r>
            <a:endParaRPr/>
          </a:p>
        </p:txBody>
      </p:sp>
      <p:sp>
        <p:nvSpPr>
          <p:cNvPr id="489" name="Google Shape;489;g10bf8943bcd_3_365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90" name="Google Shape;490;g10bf8943bcd_3_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0" y="2235200"/>
            <a:ext cx="6286500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497" name="Google Shape;497;p9"/>
          <p:cNvSpPr txBox="1"/>
          <p:nvPr>
            <p:ph idx="1" type="body"/>
          </p:nvPr>
        </p:nvSpPr>
        <p:spPr>
          <a:xfrm>
            <a:off x="121113" y="1090013"/>
            <a:ext cx="7289337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Cifar10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24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For this tutorial, we will use the CIFAR10 dataset.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24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10 classes: ‘airplane’, ‘automobile’, ‘bird’, ‘cat’, ‘deer’, ‘dog’, ‘frog’, ‘horse’, ‘ship’, ‘truck’. The images in CIFAR-10 are of size 3x32x32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What  we do?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Load and normalize the CIFAR10 training and test datasets using torchvision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Define a Convolution Neural Network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Define a loss function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Train the network on the training data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Test the network on the test data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텍스트이(가) 표시된 사진&#10;&#10;자동 생성된 설명" id="498" name="Google Shape;4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3275" y="1480386"/>
            <a:ext cx="46291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05" name="Google Shape;505;p11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Loading and normalizing CIFAR10 Dataset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6" name="Google Shape;506;p11"/>
          <p:cNvSpPr txBox="1"/>
          <p:nvPr/>
        </p:nvSpPr>
        <p:spPr>
          <a:xfrm>
            <a:off x="366712" y="1656219"/>
            <a:ext cx="681513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torch.utils.data.sampler </a:t>
            </a:r>
            <a:r>
              <a:rPr b="0" i="0" lang="en-US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SubsetRandomSampler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n_training_samples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20000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Max: 50 000 - n_val_samples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n_val_samples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n_test_samples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5000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train_sampler = SubsetRandomSampler(np.arange(n_training_samples, dtype=np.int64))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val_sampler = SubsetRandomSampler(np.arange(n_training_samples, n_training_samples + n_val_samples, dtype=np.int64))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test_sampler = SubsetRandomSampler(np.arange(n_test_samples, dtype=np.int64))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(In the last case, indexes do not need to account for training ones because the train=False parameter in datasets.CIFAR will select from the test set)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11"/>
          <p:cNvSpPr/>
          <p:nvPr/>
        </p:nvSpPr>
        <p:spPr>
          <a:xfrm>
            <a:off x="466724" y="5084747"/>
            <a:ext cx="6715125" cy="5048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1"/>
          <p:cNvSpPr/>
          <p:nvPr/>
        </p:nvSpPr>
        <p:spPr>
          <a:xfrm rot="-5400000">
            <a:off x="1896772" y="4296315"/>
            <a:ext cx="473660" cy="3333753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1"/>
          <p:cNvSpPr/>
          <p:nvPr/>
        </p:nvSpPr>
        <p:spPr>
          <a:xfrm rot="-5400000">
            <a:off x="4411373" y="5270552"/>
            <a:ext cx="473660" cy="139065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1"/>
          <p:cNvSpPr txBox="1"/>
          <p:nvPr/>
        </p:nvSpPr>
        <p:spPr>
          <a:xfrm>
            <a:off x="1747839" y="6244625"/>
            <a:ext cx="771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1"/>
          <p:cNvSpPr txBox="1"/>
          <p:nvPr/>
        </p:nvSpPr>
        <p:spPr>
          <a:xfrm>
            <a:off x="4338640" y="6244625"/>
            <a:ext cx="619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>
            <a:off x="466724" y="4627570"/>
            <a:ext cx="6143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What is SubsetRandomSampler ???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11"/>
          <p:cNvSpPr/>
          <p:nvPr/>
        </p:nvSpPr>
        <p:spPr>
          <a:xfrm rot="5400000">
            <a:off x="6838951" y="3161169"/>
            <a:ext cx="3514725" cy="5048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 txBox="1"/>
          <p:nvPr/>
        </p:nvSpPr>
        <p:spPr>
          <a:xfrm>
            <a:off x="9277350" y="990600"/>
            <a:ext cx="2143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4, 10 ,500, 328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11"/>
          <p:cNvCxnSpPr/>
          <p:nvPr/>
        </p:nvCxnSpPr>
        <p:spPr>
          <a:xfrm>
            <a:off x="8848726" y="1933575"/>
            <a:ext cx="5143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6" name="Google Shape;516;p11"/>
          <p:cNvCxnSpPr/>
          <p:nvPr/>
        </p:nvCxnSpPr>
        <p:spPr>
          <a:xfrm>
            <a:off x="8848726" y="2162175"/>
            <a:ext cx="5143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7" name="Google Shape;517;p11"/>
          <p:cNvCxnSpPr/>
          <p:nvPr/>
        </p:nvCxnSpPr>
        <p:spPr>
          <a:xfrm>
            <a:off x="8848726" y="4038600"/>
            <a:ext cx="5143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8" name="Google Shape;518;p11"/>
          <p:cNvCxnSpPr/>
          <p:nvPr/>
        </p:nvCxnSpPr>
        <p:spPr>
          <a:xfrm>
            <a:off x="8877301" y="2971800"/>
            <a:ext cx="51434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19" name="Google Shape;5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7045" y="1694319"/>
            <a:ext cx="3524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7045" y="2109788"/>
            <a:ext cx="3524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2282" y="2809875"/>
            <a:ext cx="3619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2282" y="3877806"/>
            <a:ext cx="3619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29" name="Google Shape;529;p12"/>
          <p:cNvSpPr txBox="1"/>
          <p:nvPr>
            <p:ph idx="1" type="body"/>
          </p:nvPr>
        </p:nvSpPr>
        <p:spPr>
          <a:xfrm>
            <a:off x="121114" y="1090013"/>
            <a:ext cx="11556536" cy="1373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Loading and normalizing CIFAR10 Dataset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output of torchvision datasets are PILImage images of range [0, 1]. We transform them to Tensors of normalized range [-1, 1]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0" name="Google Shape;530;p12"/>
          <p:cNvSpPr txBox="1"/>
          <p:nvPr/>
        </p:nvSpPr>
        <p:spPr>
          <a:xfrm>
            <a:off x="400050" y="2463147"/>
            <a:ext cx="8804443" cy="41549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num_workers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test_batch_size =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transform = transforms.Compose(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[transforms.ToTensor(),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transforms.Normalize(mean=(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 std=(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train_set = torchvision.datasets.CIFAR10(root=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'./data'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train=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download=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transform=transform)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train_loader = torch.utils.data.DataLoader(train_set, batch_size=test_batch_size, sampler=train_sampler,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  num_workers=num_workers)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test_set = torchvision.datasets.CIFAR10(root=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'./data'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train=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download=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transform=transform)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test_loader = torch.utils.data.DataLoader(test_set, batch_size=test_batch_size, sampler=test_sampler,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 num_workers=num_workers)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classes = 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'plane'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'bird'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'cat'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'deer'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'dog'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'frog'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'horse'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'ship'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'truck'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2"/>
          <p:cNvSpPr txBox="1"/>
          <p:nvPr/>
        </p:nvSpPr>
        <p:spPr>
          <a:xfrm>
            <a:off x="7031502" y="2047439"/>
            <a:ext cx="5160498" cy="175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get some random training images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dataiter = 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iter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(train_loader)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images, labels = dataiter.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show images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imshow(torchvision.utils.make_grid(images))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print labels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 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.join(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'{:&gt;10}'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(classes[labels[j]]) </a:t>
            </a:r>
            <a:r>
              <a:rPr b="0" i="0" lang="en-US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j 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(test_batch_size)))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38" name="Google Shape;538;p13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Define a Convolution Neural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 PyTorch, there are built-in functions that carry out the convolution steps for you.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nn.Conv2d(in_channels, out_channels, kernel_size, stride=1, padding=0): Convolution layer.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nn.MaxPool2d(kernel_size, stride=None, padding=0): Max pooling layer.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F.relu(Z1): computes the elementwise ReLU of Z1 (which can be any shape).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x.view(new_shape)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 Returns a new tensor with the same data but different size. It is the equivalent of numpy function reshape (Gives a new shape to an array without changing its data).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nn.Linear(in_features, out_features)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Applies a linear transformation to the incoming data:  y=Ax+b , it is also called a fully connected layer. You can read the full documentation here.</a:t>
            </a:r>
            <a:endParaRPr/>
          </a:p>
        </p:txBody>
      </p:sp>
      <p:sp>
        <p:nvSpPr>
          <p:cNvPr id="539" name="Google Shape;539;p13"/>
          <p:cNvSpPr txBox="1"/>
          <p:nvPr/>
        </p:nvSpPr>
        <p:spPr>
          <a:xfrm>
            <a:off x="381000" y="5995357"/>
            <a:ext cx="6146800" cy="7386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Useful imports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torch.nn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torch.nn.functional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4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45" name="Google Shape;545;p14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Define a Convolution Neural Network</a:t>
            </a:r>
            <a:endParaRPr/>
          </a:p>
        </p:txBody>
      </p:sp>
      <p:sp>
        <p:nvSpPr>
          <p:cNvPr id="546" name="Google Shape;546;p14"/>
          <p:cNvSpPr txBox="1"/>
          <p:nvPr/>
        </p:nvSpPr>
        <p:spPr>
          <a:xfrm>
            <a:off x="121113" y="86916"/>
            <a:ext cx="11753387" cy="6771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SimpleConvolutionalNetwork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super(SimpleConvolutionalNetwork,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.conv1 = nn.Conv2d(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kernel_size=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stride=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.pool = nn.MaxPool2d(kernel_size=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stride=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cf comments in forward() to have step by step comments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on the shape (how we pass from a 3x32x32 input image to a 18x16x16 volume)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.fc1 = nn.Linear(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.fc2 = nn.Linear(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Forward pass,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shape is (batch_size, 3, 32, 32)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(color channel first)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in the comments, we omit the batch_size in the shape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"""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shape : 3x32x32 -&gt; 18x32x32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F.relu(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.conv1(x))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18x32x32 -&gt; 18x16x16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.pool(x)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18x16x16 -&gt; 4608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x.view(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4608 -&gt; 64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F.relu(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.fc1(x))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64 -&gt; 10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The softmax non-linearity is applied later (cf createLossAndOptimizer() fn)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.fc2(x)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4"/>
          <p:cNvSpPr txBox="1"/>
          <p:nvPr/>
        </p:nvSpPr>
        <p:spPr>
          <a:xfrm>
            <a:off x="6527800" y="2272129"/>
            <a:ext cx="53467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Simple Convolutional Neural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ConvNet with one convolution layer followed by a max pooling operation, one fully connected layer and an output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bf8943bcd_3_9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Colab 환경설정</a:t>
            </a:r>
            <a:endParaRPr/>
          </a:p>
        </p:txBody>
      </p:sp>
      <p:sp>
        <p:nvSpPr>
          <p:cNvPr id="121" name="Google Shape;121;g10bf8943bcd_3_97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Colab 검색후 설치</a:t>
            </a:r>
            <a:endParaRPr/>
          </a:p>
        </p:txBody>
      </p:sp>
      <p:pic>
        <p:nvPicPr>
          <p:cNvPr descr="텍스트이(가) 표시된 사진&#10;&#10;자동 생성된 설명" id="122" name="Google Shape;122;g10bf8943bcd_3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000020"/>
            <a:ext cx="5294398" cy="270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0bf8943bcd_3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6237" y="3000020"/>
            <a:ext cx="5287877" cy="270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53" name="Google Shape;553;p15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Define a Convolution Neural Network</a:t>
            </a:r>
            <a:endParaRPr/>
          </a:p>
        </p:txBody>
      </p:sp>
      <p:sp>
        <p:nvSpPr>
          <p:cNvPr id="554" name="Google Shape;554;p15"/>
          <p:cNvSpPr txBox="1"/>
          <p:nvPr/>
        </p:nvSpPr>
        <p:spPr>
          <a:xfrm>
            <a:off x="508000" y="2094605"/>
            <a:ext cx="7378700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6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LinearClassifier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6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6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Linear Classifier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"""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super(LinearClassifier, 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0" i="0" lang="en-US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.linear = nn.Linear(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Flatten input 3x32x32 -&gt; 3072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x.view(x.size(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 </a:t>
            </a:r>
            <a:r>
              <a:rPr b="0" i="0" lang="en-US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6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.linear(x)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15"/>
          <p:cNvSpPr txBox="1"/>
          <p:nvPr/>
        </p:nvSpPr>
        <p:spPr>
          <a:xfrm>
            <a:off x="508000" y="1631410"/>
            <a:ext cx="614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Linear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62" name="Google Shape;562;p16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Define a loss function</a:t>
            </a:r>
            <a:endParaRPr/>
          </a:p>
        </p:txBody>
      </p:sp>
      <p:sp>
        <p:nvSpPr>
          <p:cNvPr id="563" name="Google Shape;563;p16"/>
          <p:cNvSpPr txBox="1"/>
          <p:nvPr/>
        </p:nvSpPr>
        <p:spPr>
          <a:xfrm>
            <a:off x="482600" y="1645335"/>
            <a:ext cx="11049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Let's use a Classification Cross-Entropy loss and ADAM optimizer (optionally, SGD with momentum).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6"/>
          <p:cNvSpPr txBox="1"/>
          <p:nvPr/>
        </p:nvSpPr>
        <p:spPr>
          <a:xfrm>
            <a:off x="426081" y="2274838"/>
            <a:ext cx="9378319" cy="18158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torch.optim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optim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createLossAndOptimizer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it combines softmax with negative log likelihood loss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criterion = nn.CrossEntropyLoss()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#optimizer = optim.SGD(net.parameters(), lr=learning_rate, momentum=0.9)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optimizer = optim.Adam(net.parameters(), lr=learning_rate)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criterion, optimizer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7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71" name="Google Shape;571;p17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the network on the training data</a:t>
            </a:r>
            <a:endParaRPr/>
          </a:p>
        </p:txBody>
      </p:sp>
      <p:sp>
        <p:nvSpPr>
          <p:cNvPr id="572" name="Google Shape;572;p17"/>
          <p:cNvSpPr txBox="1"/>
          <p:nvPr/>
        </p:nvSpPr>
        <p:spPr>
          <a:xfrm>
            <a:off x="342900" y="1828562"/>
            <a:ext cx="112522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get_train_loader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batch_size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torch.utils.data.DataLoader(train_set, batch_size=batch_size, sampler=train_sampler,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      num_workers=num_workers)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Use larger batch size for validation to speed up computation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val_loader = torch.utils.data.DataLoader(train_set, batch_size=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sampler=val_sampler,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  num_workers=num_workers)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342900" y="1481856"/>
            <a:ext cx="614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loader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9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80" name="Google Shape;580;p19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the network</a:t>
            </a:r>
            <a:endParaRPr/>
          </a:p>
        </p:txBody>
      </p:sp>
      <p:pic>
        <p:nvPicPr>
          <p:cNvPr descr="텍스트이(가) 표시된 사진&#10;&#10;자동 생성된 설명" id="581" name="Google Shape;5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32" y="1543050"/>
            <a:ext cx="5105400" cy="531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582" name="Google Shape;5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687" y="343070"/>
            <a:ext cx="6296025" cy="6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89" name="Google Shape;589;p20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the network on the training data</a:t>
            </a:r>
            <a:endParaRPr/>
          </a:p>
        </p:txBody>
      </p:sp>
      <p:pic>
        <p:nvPicPr>
          <p:cNvPr descr="텍스트이(가) 표시된 사진&#10;&#10;자동 생성된 설명" id="590" name="Google Shape;5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45" y="1609725"/>
            <a:ext cx="511492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591" name="Google Shape;5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4206" y="1609725"/>
            <a:ext cx="57245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1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597" name="Google Shape;597;p21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the network on the training data</a:t>
            </a:r>
            <a:endParaRPr/>
          </a:p>
        </p:txBody>
      </p:sp>
      <p:sp>
        <p:nvSpPr>
          <p:cNvPr id="598" name="Google Shape;598;p21"/>
          <p:cNvSpPr txBox="1"/>
          <p:nvPr/>
        </p:nvSpPr>
        <p:spPr>
          <a:xfrm>
            <a:off x="673899" y="2474893"/>
            <a:ext cx="6147580" cy="95410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 = SimpleConvolutionalNetwork()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train_history, val_history = train(net, batch_size=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n_epochs=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learning_rate=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1"/>
          <p:cNvSpPr txBox="1"/>
          <p:nvPr/>
        </p:nvSpPr>
        <p:spPr>
          <a:xfrm>
            <a:off x="673899" y="1707185"/>
            <a:ext cx="29611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START!!!!!!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1"/>
          <p:cNvSpPr txBox="1"/>
          <p:nvPr/>
        </p:nvSpPr>
        <p:spPr>
          <a:xfrm>
            <a:off x="674679" y="3827376"/>
            <a:ext cx="6146800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plot_losses(train_history, val_history)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048" y="1325034"/>
            <a:ext cx="48577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1"/>
          <p:cNvSpPr txBox="1"/>
          <p:nvPr/>
        </p:nvSpPr>
        <p:spPr>
          <a:xfrm>
            <a:off x="7546710" y="5356288"/>
            <a:ext cx="33809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good plot???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609" name="Google Shape;609;p22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the network on the test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need to check if the network has learnt anything at all.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will check this by predicting the class label that the neural network outputs, and checking it against the ground-truth</a:t>
            </a:r>
            <a:endParaRPr/>
          </a:p>
        </p:txBody>
      </p:sp>
      <p:sp>
        <p:nvSpPr>
          <p:cNvPr id="610" name="Google Shape;610;p22"/>
          <p:cNvSpPr txBox="1"/>
          <p:nvPr/>
        </p:nvSpPr>
        <p:spPr>
          <a:xfrm>
            <a:off x="318911" y="2863586"/>
            <a:ext cx="6146800" cy="246221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images, labels =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iter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(test_loader))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EOFError: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print images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imshow(torchvision.utils.make_grid(images))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"Ground truth:\n"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 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.join(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'{:&gt;10}'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(classes[labels[j]])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j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(test_batch_size)))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2"/>
          <p:cNvSpPr txBox="1"/>
          <p:nvPr/>
        </p:nvSpPr>
        <p:spPr>
          <a:xfrm>
            <a:off x="6843984" y="3465251"/>
            <a:ext cx="4648200" cy="523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outputs = net(images.to(device))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(outputs.size())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612" name="Google Shape;6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900" y="4117072"/>
            <a:ext cx="32194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2"/>
          <p:cNvSpPr/>
          <p:nvPr/>
        </p:nvSpPr>
        <p:spPr>
          <a:xfrm rot="5400000">
            <a:off x="7724431" y="5178424"/>
            <a:ext cx="688623" cy="564444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2"/>
          <p:cNvSpPr txBox="1"/>
          <p:nvPr/>
        </p:nvSpPr>
        <p:spPr>
          <a:xfrm>
            <a:off x="8580625" y="5464454"/>
            <a:ext cx="2184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4 x 10 size??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2"/>
          <p:cNvSpPr txBox="1"/>
          <p:nvPr/>
        </p:nvSpPr>
        <p:spPr>
          <a:xfrm>
            <a:off x="6824386" y="2863586"/>
            <a:ext cx="518998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Let’s see what the neural network thinks these examples above are: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622" name="Google Shape;622;p23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the network on the test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outputs are probability for the 10 classes.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higher the probability for a class, the more the network thinks that the image is from that particular class.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So, let's get the index of the highest one:</a:t>
            </a:r>
            <a:endParaRPr/>
          </a:p>
        </p:txBody>
      </p:sp>
      <p:sp>
        <p:nvSpPr>
          <p:cNvPr id="623" name="Google Shape;623;p23"/>
          <p:cNvSpPr txBox="1"/>
          <p:nvPr/>
        </p:nvSpPr>
        <p:spPr>
          <a:xfrm>
            <a:off x="894644" y="3633488"/>
            <a:ext cx="10116256" cy="138499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_, predicted = torch.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(outputs,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"Predicted:\n"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imshow(torchvision.utils.make_grid(images))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 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.join(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'{:&gt;10}'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(classes[predicted[j]])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j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(test_batch_size)))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629" name="Google Shape;629;p24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the network on the test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Calculate accuracy</a:t>
            </a:r>
            <a:endParaRPr/>
          </a:p>
        </p:txBody>
      </p:sp>
      <p:sp>
        <p:nvSpPr>
          <p:cNvPr id="630" name="Google Shape;630;p24"/>
          <p:cNvSpPr txBox="1"/>
          <p:nvPr/>
        </p:nvSpPr>
        <p:spPr>
          <a:xfrm>
            <a:off x="5255220" y="86916"/>
            <a:ext cx="6815667" cy="6771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dataset_accuracy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data_loader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net = net.to(device)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correct 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total 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images, labels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data_loader: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images, labels = images.to(device), labels.to(device)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outputs = net(images)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_, predicted = torch.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(outputs,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total += labels.size(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correct += (predicted == labels).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accuracy 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float(correct) / total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'Accuracy of the network on the {} {} images: {:.2f} %'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(total, name, accuracy))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train_set_accuracy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dataset_accuracy(net, train_loader,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"train"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val_set_accuracy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dataset_accuracy(net, val_loader,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"validation"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test_set_accuracy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dataset_accuracy(net, test_loader,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compute_accuracy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train_set_accuracy(net)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val_set_accuracy(net)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test_set_accuracy(net)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"Computing accuracy..."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compute_accuracy(net)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5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636" name="Google Shape;636;p25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 the network on the test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Calculate per class accuracy</a:t>
            </a:r>
            <a:endParaRPr/>
          </a:p>
        </p:txBody>
      </p:sp>
      <p:sp>
        <p:nvSpPr>
          <p:cNvPr id="637" name="Google Shape;637;p25"/>
          <p:cNvSpPr txBox="1"/>
          <p:nvPr/>
        </p:nvSpPr>
        <p:spPr>
          <a:xfrm>
            <a:off x="5373511" y="237955"/>
            <a:ext cx="6522156" cy="612475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accuracy_per_class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net = net.to(device)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n_classes 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(real, predicted)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confusion_matrix = np.zeros((n_classes, n_classes), dtype=np.int64)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images, labels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test_loader: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images, labels = images, labels = images.to(device), labels.to(device)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outputs = net(images)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_, predicted = torch.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(outputs.data,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(test_batch_size):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confusion_matrix[labels[i], predicted[i]] +=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label = labels[i]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"{:&lt;10} {:^10}"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"Class"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"Accuracy (%)"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(n_classes):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class_total = confusion_matrix[i, :].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class_correct = confusion_matrix[i, i]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percentage_correct =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100.0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float(class_correct) / class_total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'{:&lt;10} {:^10.2f}'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(classes[i], percentage_correct))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confusion_matrix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confusion_matrix = accuracy_per_class(net)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f8943bcd_3_104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Colab 환경설정</a:t>
            </a:r>
            <a:endParaRPr/>
          </a:p>
        </p:txBody>
      </p:sp>
      <p:sp>
        <p:nvSpPr>
          <p:cNvPr id="129" name="Google Shape;129;g10bf8943bcd_3_104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폴더내에서 우클릭 후 더보기 -&gt; google colaboratory 시작 </a:t>
            </a:r>
            <a:endParaRPr/>
          </a:p>
        </p:txBody>
      </p:sp>
      <p:pic>
        <p:nvPicPr>
          <p:cNvPr id="130" name="Google Shape;130;g10bf8943bcd_3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543" y="1993951"/>
            <a:ext cx="8792928" cy="450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Training a classifier</a:t>
            </a:r>
            <a:endParaRPr/>
          </a:p>
        </p:txBody>
      </p:sp>
      <p:sp>
        <p:nvSpPr>
          <p:cNvPr id="643" name="Google Shape;643;p26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Confusion Matrix</a:t>
            </a:r>
            <a:endParaRPr/>
          </a:p>
        </p:txBody>
      </p:sp>
      <p:pic>
        <p:nvPicPr>
          <p:cNvPr descr="테이블이(가) 표시된 사진&#10;&#10;자동 생성된 설명" id="644" name="Google Shape;6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32" y="1599513"/>
            <a:ext cx="5464465" cy="358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6585" y="0"/>
            <a:ext cx="565785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6"/>
          <p:cNvSpPr txBox="1"/>
          <p:nvPr/>
        </p:nvSpPr>
        <p:spPr>
          <a:xfrm>
            <a:off x="5250869" y="5279978"/>
            <a:ext cx="6763499" cy="138499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Plot normalized confusion matrix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plot_confusion_matrix(confusion_matrix, classes, normalize=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title=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'Normalized confusion matrix'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Plot non-normalized confusion matrix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plot_confusion_matrix(confusion_matrix, classes,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title=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'Confusion matrix, without normalization'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None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Exploring CNN Architectures</a:t>
            </a:r>
            <a:endParaRPr/>
          </a:p>
        </p:txBody>
      </p:sp>
      <p:sp>
        <p:nvSpPr>
          <p:cNvPr id="652" name="Google Shape;652;p27"/>
          <p:cNvSpPr txBox="1"/>
          <p:nvPr>
            <p:ph idx="1" type="body"/>
          </p:nvPr>
        </p:nvSpPr>
        <p:spPr>
          <a:xfrm>
            <a:off x="121114" y="1090013"/>
            <a:ext cx="5533646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PyTorch functions to build the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2000"/>
              <a:buChar char="•"/>
            </a:pPr>
            <a:r>
              <a:rPr b="0" i="0" lang="en-US" sz="20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formulas relating the output shape 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(C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,H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,W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i="0" lang="en-US" sz="20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of the convolution to the input shape 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(C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,H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,W</a:t>
            </a:r>
            <a:r>
              <a:rPr b="0" i="0" lang="en-US" sz="12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b="0" i="0" lang="en-US" sz="20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are:</a:t>
            </a:r>
            <a:r>
              <a:rPr b="0" i="0" lang="en-US" sz="700" u="none" cap="none" strike="noStrike">
                <a:solidFill>
                  <a:schemeClr val="dk1"/>
                </a:solidFill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653" name="Google Shape;6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760" y="902287"/>
            <a:ext cx="6359608" cy="5715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654" name="Google Shape;6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296" y="3088323"/>
            <a:ext cx="39433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655" name="Google Shape;65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696" y="4431348"/>
            <a:ext cx="39433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8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None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Exploring CNN Architectures</a:t>
            </a:r>
            <a:endParaRPr/>
          </a:p>
        </p:txBody>
      </p:sp>
      <p:sp>
        <p:nvSpPr>
          <p:cNvPr id="661" name="Google Shape;661;p28"/>
          <p:cNvSpPr txBox="1"/>
          <p:nvPr>
            <p:ph idx="1" type="body"/>
          </p:nvPr>
        </p:nvSpPr>
        <p:spPr>
          <a:xfrm>
            <a:off x="121114" y="1090013"/>
            <a:ext cx="11822070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PyTorch functions to build the network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62" name="Google Shape;662;p28"/>
          <p:cNvSpPr txBox="1"/>
          <p:nvPr/>
        </p:nvSpPr>
        <p:spPr>
          <a:xfrm>
            <a:off x="534177" y="1722300"/>
            <a:ext cx="7826051" cy="224676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get_output_size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in_size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Get the output size given all the parameters of the convolution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in_size: (int) input size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kernel_size: (int)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stride: (int)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paddind: (int)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:return: (int)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"""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int((in_size - kernel_size +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padding) / stride) +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28"/>
          <p:cNvSpPr/>
          <p:nvPr/>
        </p:nvSpPr>
        <p:spPr>
          <a:xfrm>
            <a:off x="765110" y="4465634"/>
            <a:ext cx="7987764" cy="13977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58700" lIns="0" spcFirstLastPara="1" rIns="0" wrap="square" tIns="158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conv1 = nn.Conv2d(</a:t>
            </a:r>
            <a:r>
              <a:rPr b="0" i="0" lang="en-US" sz="1400" u="none" cap="none" strike="noStrike">
                <a:solidFill>
                  <a:srgbClr val="09865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 </a:t>
            </a:r>
            <a:r>
              <a:rPr b="0" i="0" lang="en-US" sz="1400" u="none" cap="none" strike="noStrike">
                <a:solidFill>
                  <a:srgbClr val="098658"/>
                </a:solidFill>
                <a:latin typeface="Arimo"/>
                <a:ea typeface="Arimo"/>
                <a:cs typeface="Arimo"/>
                <a:sym typeface="Arimo"/>
              </a:rPr>
              <a:t>18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 kernel_size=</a:t>
            </a:r>
            <a:r>
              <a:rPr b="0" i="0" lang="en-US" sz="1400" u="none" cap="none" strike="noStrike">
                <a:solidFill>
                  <a:srgbClr val="098658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 stride=</a:t>
            </a:r>
            <a:r>
              <a:rPr b="0" i="0" lang="en-US" sz="1400" u="none" cap="none" strike="noStrike">
                <a:solidFill>
                  <a:srgbClr val="09865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 padding=</a:t>
            </a:r>
            <a:r>
              <a:rPr b="0" i="0" lang="en-US" sz="1400" u="none" cap="none" strike="noStrike">
                <a:solidFill>
                  <a:srgbClr val="098658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out_size = get_output_size(in_size=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kernel_size=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stride=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(out_size)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None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Exploring CNN Architectures</a:t>
            </a:r>
            <a:endParaRPr/>
          </a:p>
        </p:txBody>
      </p:sp>
      <p:sp>
        <p:nvSpPr>
          <p:cNvPr id="669" name="Google Shape;669;p30"/>
          <p:cNvSpPr txBox="1"/>
          <p:nvPr>
            <p:ph idx="1" type="body"/>
          </p:nvPr>
        </p:nvSpPr>
        <p:spPr>
          <a:xfrm>
            <a:off x="121114" y="1090013"/>
            <a:ext cx="11822070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PyTorch functions to build the network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70" name="Google Shape;670;p30"/>
          <p:cNvSpPr txBox="1"/>
          <p:nvPr/>
        </p:nvSpPr>
        <p:spPr>
          <a:xfrm>
            <a:off x="-6588" y="1613595"/>
            <a:ext cx="10851686" cy="51706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1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Forward pass,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shape is (batch_size, 3, 32, 32)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(color channel first)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in the comments, we omit the batch_size in the shape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"""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shape : 3x32x32 -&gt; 18x32x32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F.relu(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.conv1(x))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18x32x32 -&gt; 18x16x16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.pool(x)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#### START CODE: USE YOUR NEW LAYERS HERE ####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x = ...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#### END CODE ####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Check the output size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output_size = np.prod(x.size()[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output_size ==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.flattened_size,\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"self.flattened_size is invalid {} != {}"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1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(output_size,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.flattened_size)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18x16x16 -&gt; 4608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x.view(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.flattened_size)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4608 -&gt; 64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F.relu(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.fc1(x))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64 -&gt; 10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x =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.fc2(x)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0"/>
          <p:cNvSpPr txBox="1"/>
          <p:nvPr/>
        </p:nvSpPr>
        <p:spPr>
          <a:xfrm>
            <a:off x="5231347" y="237955"/>
            <a:ext cx="6711837" cy="313932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1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MyConvolutionalNetwork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1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US" sz="11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1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super(MyConvolutionalNetwork,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b="0" i="0" lang="en-US" sz="11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.conv1 = nn.Conv2d(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kernel_size=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stride=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.pool = nn.MaxPool2d(kernel_size=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stride=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#### START CODE: ADD NEW LAYERS ####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(do not forget to update `flattened_size`: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the input size of the first fully connected layer self.fc1)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self.conv2 = ...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Size of the output of the last convolution: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.flattened_size =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*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### END CODE ###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.fc1 = nn.Linear(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.flattened_size,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n-US" sz="11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.fc2 = nn.Linear(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1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Roboto"/>
              <a:buNone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Exploring CNN Architectures</a:t>
            </a:r>
            <a:endParaRPr/>
          </a:p>
        </p:txBody>
      </p:sp>
      <p:sp>
        <p:nvSpPr>
          <p:cNvPr id="677" name="Google Shape;677;p31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Char char="•"/>
            </a:pPr>
            <a:r>
              <a:rPr b="0" i="0" lang="en-US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PyTorch functions to build the network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8" name="Google Shape;678;p31"/>
          <p:cNvSpPr txBox="1"/>
          <p:nvPr/>
        </p:nvSpPr>
        <p:spPr>
          <a:xfrm>
            <a:off x="446740" y="1772239"/>
            <a:ext cx="10475260" cy="5232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 = MyConvolutionalNetwork()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train_history, val_history = train(net, batch_size=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n_epochs=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learning_rate=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1"/>
          <p:cNvSpPr txBox="1"/>
          <p:nvPr/>
        </p:nvSpPr>
        <p:spPr>
          <a:xfrm>
            <a:off x="446740" y="2688328"/>
            <a:ext cx="9217960" cy="138499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plot_losses(train_history, val_history)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compute_accuracy(net)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confusion_matrix = accuracy_per_class(net)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plot_confusion_matrix(confusion_matrix, classes,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title=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'Confusion matrix, without normalization'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bf8943bcd_1_8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ResNet Architecture</a:t>
            </a:r>
            <a:endParaRPr/>
          </a:p>
        </p:txBody>
      </p:sp>
      <p:sp>
        <p:nvSpPr>
          <p:cNvPr id="686" name="Google Shape;686;g10bf8943bcd_1_8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CNN vs ResNet</a:t>
            </a:r>
            <a:endParaRPr/>
          </a:p>
        </p:txBody>
      </p:sp>
      <p:pic>
        <p:nvPicPr>
          <p:cNvPr id="687" name="Google Shape;687;g10bf8943bcd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25" y="2068050"/>
            <a:ext cx="1134982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0bf8943bcd_1_8"/>
          <p:cNvSpPr txBox="1"/>
          <p:nvPr/>
        </p:nvSpPr>
        <p:spPr>
          <a:xfrm>
            <a:off x="2381525" y="1643675"/>
            <a:ext cx="18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Standard Block</a:t>
            </a:r>
            <a:endParaRPr b="1" i="0" sz="2000" u="none" cap="none" strike="noStrike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10bf8943bcd_1_8"/>
          <p:cNvSpPr txBox="1"/>
          <p:nvPr/>
        </p:nvSpPr>
        <p:spPr>
          <a:xfrm>
            <a:off x="7303825" y="1643675"/>
            <a:ext cx="18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Residual Block</a:t>
            </a:r>
            <a:endParaRPr b="1" i="0" sz="2000" u="none" cap="none" strike="noStrike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bf8943bcd_1_32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ResNet Code explained</a:t>
            </a:r>
            <a:endParaRPr/>
          </a:p>
        </p:txBody>
      </p:sp>
      <p:sp>
        <p:nvSpPr>
          <p:cNvPr id="696" name="Google Shape;696;g10bf8943bcd_1_32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Basic Block vs Bottleneck Block  </a:t>
            </a:r>
            <a:endParaRPr/>
          </a:p>
        </p:txBody>
      </p:sp>
      <p:pic>
        <p:nvPicPr>
          <p:cNvPr id="697" name="Google Shape;697;g10bf8943bcd_1_32"/>
          <p:cNvPicPr preferRelativeResize="0"/>
          <p:nvPr/>
        </p:nvPicPr>
        <p:blipFill rotWithShape="1">
          <a:blip r:embed="rId3">
            <a:alphaModFix/>
          </a:blip>
          <a:srcRect b="35745" l="0" r="0" t="0"/>
          <a:stretch/>
        </p:blipFill>
        <p:spPr>
          <a:xfrm>
            <a:off x="772775" y="1900600"/>
            <a:ext cx="9926851" cy="35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10bf8943bcd_1_32"/>
          <p:cNvSpPr txBox="1"/>
          <p:nvPr/>
        </p:nvSpPr>
        <p:spPr>
          <a:xfrm>
            <a:off x="2381525" y="1643675"/>
            <a:ext cx="18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Basic Block</a:t>
            </a:r>
            <a:endParaRPr b="1" i="0" sz="2000" u="none" cap="none" strike="noStrike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10bf8943bcd_1_32"/>
          <p:cNvSpPr txBox="1"/>
          <p:nvPr/>
        </p:nvSpPr>
        <p:spPr>
          <a:xfrm>
            <a:off x="6939875" y="1643675"/>
            <a:ext cx="220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Bottleneck Block</a:t>
            </a:r>
            <a:endParaRPr b="1" i="0" sz="2000" u="none" cap="none" strike="noStrike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bf8943bcd_1_47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ResNet Code explained</a:t>
            </a:r>
            <a:endParaRPr/>
          </a:p>
        </p:txBody>
      </p:sp>
      <p:sp>
        <p:nvSpPr>
          <p:cNvPr id="706" name="Google Shape;706;g10bf8943bcd_1_47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Basic Block (resnet18, resnet32)</a:t>
            </a:r>
            <a:endParaRPr/>
          </a:p>
        </p:txBody>
      </p:sp>
      <p:sp>
        <p:nvSpPr>
          <p:cNvPr id="707" name="Google Shape;707;g10bf8943bcd_1_47"/>
          <p:cNvSpPr txBox="1"/>
          <p:nvPr/>
        </p:nvSpPr>
        <p:spPr>
          <a:xfrm>
            <a:off x="187475" y="1554025"/>
            <a:ext cx="5510400" cy="4956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C18401"/>
                </a:solidFill>
                <a:latin typeface="Courier New"/>
                <a:ea typeface="Courier New"/>
                <a:cs typeface="Courier New"/>
                <a:sym typeface="Courier New"/>
              </a:rPr>
              <a:t>BasicBlock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(nn.Module):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mul = 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in_planes, out_planes, stride=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super(BasicBlock, self).__init__()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self.conv1 = nn.Conv2d(in_planes, out_planes, kernel_size=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stride=stride, padding=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bias=</a:t>
            </a:r>
            <a:r>
              <a:rPr b="0" i="0" lang="en-US" sz="13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self.bn1 = nn.BatchNorm2d(out_planes)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self.conv2 = nn.Conv2d(out_planes, out_planes, kernel_size=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padding=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bias=</a:t>
            </a:r>
            <a:r>
              <a:rPr b="0" i="0" lang="en-US" sz="13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self.bn2 = nn.BatchNorm2d(out_planes)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self.shortcut = nn.Sequential()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stride != 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self.shortcut = nn.Sequential(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nn.Conv2d(in_planes, out_planes, kernel_size=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stride=stride, bias=</a:t>
            </a:r>
            <a:r>
              <a:rPr b="0" i="0" lang="en-US" sz="13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nn.BatchNorm2d(out_planes)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)</a:t>
            </a:r>
            <a:endParaRPr b="0" i="0" sz="15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0" i="0" sz="15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g10bf8943bcd_1_47"/>
          <p:cNvSpPr txBox="1"/>
          <p:nvPr/>
        </p:nvSpPr>
        <p:spPr>
          <a:xfrm>
            <a:off x="5887725" y="1554025"/>
            <a:ext cx="6081300" cy="2093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x):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self.conv1(x)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self.bn1(out)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self.conv2(out)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self.bn2(out)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+= self.shortcut(x)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out</a:t>
            </a:r>
            <a:endParaRPr b="0" i="0" sz="13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bf8943bcd_1_58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ResNet Code explained</a:t>
            </a:r>
            <a:endParaRPr/>
          </a:p>
        </p:txBody>
      </p:sp>
      <p:sp>
        <p:nvSpPr>
          <p:cNvPr id="715" name="Google Shape;715;g10bf8943bcd_1_58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Bottleneck Block (resnet&gt;=50)</a:t>
            </a:r>
            <a:endParaRPr/>
          </a:p>
        </p:txBody>
      </p:sp>
      <p:sp>
        <p:nvSpPr>
          <p:cNvPr id="716" name="Google Shape;716;g10bf8943bcd_1_58"/>
          <p:cNvSpPr txBox="1"/>
          <p:nvPr/>
        </p:nvSpPr>
        <p:spPr>
          <a:xfrm>
            <a:off x="187475" y="1554025"/>
            <a:ext cx="5510400" cy="5264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2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200" u="none" cap="none" strike="noStrike">
                <a:solidFill>
                  <a:srgbClr val="C18401"/>
                </a:solidFill>
                <a:latin typeface="Courier New"/>
                <a:ea typeface="Courier New"/>
                <a:cs typeface="Courier New"/>
                <a:sym typeface="Courier New"/>
              </a:rPr>
              <a:t>BottleNeck</a:t>
            </a:r>
            <a:r>
              <a:rPr b="0" i="0" lang="en-US" sz="12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(nn.Module):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mul = 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2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2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2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2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in_planes, out_planes, stride=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super(BottleNeck, self).__init__()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self.conv1 = nn.Conv2d(in_planes, out_planes, kernel_size=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stride=stride, bias=</a:t>
            </a:r>
            <a:r>
              <a:rPr b="0" i="0" lang="en-US" sz="12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self.bn1 = nn.BatchNorm2d(out_planes)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self.conv2 = nn.Conv2d(out_planes, out_planes, kernel_size=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padding=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bias=</a:t>
            </a:r>
            <a:r>
              <a:rPr b="0" i="0" lang="en-US" sz="12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self.bn2 = nn.BatchNorm2d(out_planes)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self.conv3 = nn.Conv2d(out_planes, out_planes*self.mul, kernel_size=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bias=</a:t>
            </a:r>
            <a:r>
              <a:rPr b="0" i="0" lang="en-US" sz="12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self.bn3 = nn.BatchNorm2d(out_planes*self.mul)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self.shortcut = nn.Sequential()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2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stride != 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2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in_planes != out_planes*self.mul: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self.shortcut = nn.Sequential(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nn.Conv2d(in_planes, out_planes*self.mul, kernel_size=</a:t>
            </a:r>
            <a:r>
              <a:rPr b="0" i="0" lang="en-US" sz="12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stride=stride, bias=</a:t>
            </a:r>
            <a:r>
              <a:rPr b="0" i="0" lang="en-US" sz="1200" u="none" cap="none" strike="noStrike">
                <a:solidFill>
                  <a:srgbClr val="0184BB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nn.BatchNorm2d(out_planes*self.mul)</a:t>
            </a:r>
            <a:endParaRPr b="0" i="0" sz="12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)</a:t>
            </a:r>
            <a:endParaRPr b="0" i="0" sz="12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0" i="0" sz="12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7" name="Google Shape;717;g10bf8943bcd_1_58"/>
          <p:cNvSpPr txBox="1"/>
          <p:nvPr/>
        </p:nvSpPr>
        <p:spPr>
          <a:xfrm>
            <a:off x="5887725" y="1554025"/>
            <a:ext cx="6081300" cy="2493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x):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self.conv1(x)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self.bn1(out)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self.conv2(out)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self.bn2(out)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self.conv3(out)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self.bn3(out)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+= self.shortcut(x)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out</a:t>
            </a:r>
            <a:endParaRPr b="0" i="0" sz="1300" u="none" cap="none" strike="noStrike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bf8943bcd_1_71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ResNet Code explained</a:t>
            </a:r>
            <a:endParaRPr/>
          </a:p>
        </p:txBody>
      </p:sp>
      <p:sp>
        <p:nvSpPr>
          <p:cNvPr id="724" name="Google Shape;724;g10bf8943bcd_1_71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ResNet</a:t>
            </a:r>
            <a:endParaRPr/>
          </a:p>
        </p:txBody>
      </p:sp>
      <p:sp>
        <p:nvSpPr>
          <p:cNvPr id="725" name="Google Shape;725;g10bf8943bcd_1_71"/>
          <p:cNvSpPr txBox="1"/>
          <p:nvPr/>
        </p:nvSpPr>
        <p:spPr>
          <a:xfrm>
            <a:off x="187475" y="1554025"/>
            <a:ext cx="5510400" cy="471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000" u="none" cap="none" strike="noStrike">
                <a:solidFill>
                  <a:srgbClr val="C18401"/>
                </a:solidFill>
                <a:latin typeface="Courier New"/>
                <a:ea typeface="Courier New"/>
                <a:cs typeface="Courier New"/>
                <a:sym typeface="Courier New"/>
              </a:rPr>
              <a:t>ResNet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(nn.Module):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0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block, num_blocks, num_classes=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super(ResNet, self).__init__()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self.in_planes =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self.conv1 = nn.Conv2d(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self.in_planes, kernel_size=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padding =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self.bn1 = nn.BatchNorm2d(self.in_planes)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self.maxpool1 = nn.MaxPool2d(kernel_size=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padding=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self.layer1 = self.make_layer(block,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num_blocks[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self.layer2 = self.make_layer(block,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num_blocks[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self.layer3 = self.make_layer(block,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num_blocks[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self.layer4 = self.make_layer(block, 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num_blocks[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], stride=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self.avgpool = nn.AdaptiveAvgPool2d((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self.linear = nn.Linear(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* block.mul, num_classes)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1" lang="en-US" sz="1000" u="none" cap="none" strike="noStrike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0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make_layer</a:t>
            </a:r>
            <a:r>
              <a:rPr b="0" i="0" lang="en-US" sz="10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block, out_planes, num_blocks, stride):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strides = [stride] + [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 * (num_blocks</a:t>
            </a:r>
            <a:r>
              <a:rPr b="0" i="0" lang="en-US" sz="10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layers = []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range(num_blocks):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layers.append(block(self.in_planes, out_planes, strides[i]))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self.in_planes = block.mul * out_planes</a:t>
            </a:r>
            <a:endParaRPr b="0" i="0" sz="10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0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0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nn.Sequential(*layers)</a:t>
            </a:r>
            <a:endParaRPr b="0" i="0" sz="1200" u="none" cap="none" strike="noStrike">
              <a:solidFill>
                <a:srgbClr val="A626A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6" name="Google Shape;726;g10bf8943bcd_1_71"/>
          <p:cNvSpPr txBox="1"/>
          <p:nvPr/>
        </p:nvSpPr>
        <p:spPr>
          <a:xfrm>
            <a:off x="5887725" y="1554025"/>
            <a:ext cx="6081300" cy="2693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forward</a:t>
            </a:r>
            <a:r>
              <a:rPr b="0" i="0" lang="en-US" sz="13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(self, x):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self.conv1(x)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self.bn1(out)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F.relu(out)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self.maxpool1(out)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self.layer1(out)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self.layer2(out)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self.layer3(out)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self.layer4(out)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self.avgpool(out)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torch.flatten(out,</a:t>
            </a:r>
            <a:r>
              <a:rPr b="0" i="0" lang="en-US" sz="13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out = self.linear(out)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3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3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out</a:t>
            </a:r>
            <a:endParaRPr b="0" i="0" sz="13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f8943bcd_3_110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400"/>
              <a:buFont typeface="Malgun Gothic"/>
              <a:buNone/>
            </a:pPr>
            <a:r>
              <a:rPr lang="en-US"/>
              <a:t>Colab 환경설정</a:t>
            </a:r>
            <a:endParaRPr/>
          </a:p>
        </p:txBody>
      </p:sp>
      <p:sp>
        <p:nvSpPr>
          <p:cNvPr id="136" name="Google Shape;136;g10bf8943bcd_3_110"/>
          <p:cNvSpPr txBox="1"/>
          <p:nvPr>
            <p:ph idx="1" type="body"/>
          </p:nvPr>
        </p:nvSpPr>
        <p:spPr>
          <a:xfrm>
            <a:off x="121113" y="109001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8" lvl="0" marL="4571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도구 -&gt; 환경설정</a:t>
            </a:r>
            <a:endParaRPr/>
          </a:p>
          <a:p>
            <a:pPr indent="-4571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런타임 -&gt; 런타임 유형 변경 (가속기 -&gt; GPU)</a:t>
            </a:r>
            <a:endParaRPr/>
          </a:p>
          <a:p>
            <a:pPr indent="-457188" lvl="0" marL="457188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우상단 -&gt; 연결</a:t>
            </a:r>
            <a:endParaRPr/>
          </a:p>
        </p:txBody>
      </p:sp>
      <p:pic>
        <p:nvPicPr>
          <p:cNvPr id="137" name="Google Shape;137;g10bf8943bcd_3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857" y="3140344"/>
            <a:ext cx="6066968" cy="3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bf8943bcd_1_81"/>
          <p:cNvSpPr txBox="1"/>
          <p:nvPr>
            <p:ph type="title"/>
          </p:nvPr>
        </p:nvSpPr>
        <p:spPr>
          <a:xfrm>
            <a:off x="121113" y="237955"/>
            <a:ext cx="1189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ResNet Code explained</a:t>
            </a:r>
            <a:endParaRPr/>
          </a:p>
        </p:txBody>
      </p:sp>
      <p:sp>
        <p:nvSpPr>
          <p:cNvPr id="733" name="Google Shape;733;g10bf8943bcd_1_81"/>
          <p:cNvSpPr txBox="1"/>
          <p:nvPr>
            <p:ph idx="1" type="body"/>
          </p:nvPr>
        </p:nvSpPr>
        <p:spPr>
          <a:xfrm>
            <a:off x="121113" y="1076363"/>
            <a:ext cx="11893200" cy="5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Building Various ResNet architecture</a:t>
            </a:r>
            <a:endParaRPr/>
          </a:p>
        </p:txBody>
      </p:sp>
      <p:sp>
        <p:nvSpPr>
          <p:cNvPr id="734" name="Google Shape;734;g10bf8943bcd_1_81"/>
          <p:cNvSpPr txBox="1"/>
          <p:nvPr/>
        </p:nvSpPr>
        <p:spPr>
          <a:xfrm>
            <a:off x="571925" y="1717775"/>
            <a:ext cx="6163200" cy="3540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6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ResNet18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ResNet(BasicBlock, [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6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ResNet34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ResNet(BasicBlock, [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6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ResNet50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ResNet(BottleNeck, [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6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ResNet101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ResNet(BottleNeck, [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600" u="none" cap="none" strike="noStrike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ResNet152</a:t>
            </a:r>
            <a:r>
              <a:rPr b="0" i="0" lang="en-US" sz="1600" u="none" cap="none" strike="noStrike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6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 ResNet(BottleNeck, [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600" u="none" cap="none" strike="noStrike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n-US" sz="1600" u="none" cap="none" strike="noStrike">
                <a:solidFill>
                  <a:srgbClr val="383A42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900" u="none" cap="none" strike="noStrike">
              <a:solidFill>
                <a:srgbClr val="383A42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5" name="Google Shape;735;g10bf8943bcd_1_81"/>
          <p:cNvSpPr/>
          <p:nvPr/>
        </p:nvSpPr>
        <p:spPr>
          <a:xfrm>
            <a:off x="6969450" y="3196950"/>
            <a:ext cx="743700" cy="464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0bf8943bcd_1_81"/>
          <p:cNvSpPr txBox="1"/>
          <p:nvPr/>
        </p:nvSpPr>
        <p:spPr>
          <a:xfrm>
            <a:off x="8100925" y="3195425"/>
            <a:ext cx="3363300" cy="585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ResNet 18, 34: BasicBlock, </a:t>
            </a:r>
            <a:endParaRPr b="0" i="0" sz="1600" u="none" cap="none" strike="noStrike">
              <a:solidFill>
                <a:srgbClr val="A626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ResNet 50&gt;= : BottleNeck</a:t>
            </a:r>
            <a:endParaRPr b="0" i="0" sz="1600" u="none" cap="none" strike="noStrike">
              <a:solidFill>
                <a:srgbClr val="A626A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2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Using torchvision.models</a:t>
            </a:r>
            <a:endParaRPr/>
          </a:p>
        </p:txBody>
      </p:sp>
      <p:sp>
        <p:nvSpPr>
          <p:cNvPr id="742" name="Google Shape;742;p32"/>
          <p:cNvSpPr txBox="1"/>
          <p:nvPr>
            <p:ph idx="1" type="body"/>
          </p:nvPr>
        </p:nvSpPr>
        <p:spPr>
          <a:xfrm>
            <a:off x="121113" y="1090012"/>
            <a:ext cx="7371887" cy="3985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Torchvision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models subpackage contains definitions of models for addressing different tasks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 image classification, pixelwise semantic segmentation, object detection, instance segmentation, person keypoint detection and video classification.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AlexNet, VGG, ResNet, SqueezeNet, DenseNet, Inception v3, GoogLeNet, ShuffleNet v2, MobileNetV2, MobileNetV3, ResNeXt, Wide ResNet, MNASNet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https://pytorch.org/vision/stable/models.html#id10</a:t>
            </a:r>
            <a:endParaRPr/>
          </a:p>
        </p:txBody>
      </p:sp>
      <p:sp>
        <p:nvSpPr>
          <p:cNvPr id="743" name="Google Shape;743;p32"/>
          <p:cNvSpPr txBox="1"/>
          <p:nvPr/>
        </p:nvSpPr>
        <p:spPr>
          <a:xfrm>
            <a:off x="121113" y="5230539"/>
            <a:ext cx="105537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 = torchvision.models.resnet18(pretrained =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,progress=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num_classes=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train_history, val_history = train(net, batch_size=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n_epochs=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learning_rate=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plot_losses(train_history, val_history)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텍스트이(가) 표시된 사진&#10;&#10;자동 생성된 설명" id="744" name="Google Shape;7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625" y="1320970"/>
            <a:ext cx="45243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Using torchvision.models</a:t>
            </a:r>
            <a:endParaRPr/>
          </a:p>
        </p:txBody>
      </p:sp>
      <p:sp>
        <p:nvSpPr>
          <p:cNvPr id="750" name="Google Shape;750;p33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Is this good results??????</a:t>
            </a:r>
            <a:endParaRPr/>
          </a:p>
        </p:txBody>
      </p:sp>
      <p:pic>
        <p:nvPicPr>
          <p:cNvPr id="751" name="Google Shape;7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0" y="1884063"/>
            <a:ext cx="48387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137" y="1795163"/>
            <a:ext cx="47339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4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Using torchvision.models</a:t>
            </a:r>
            <a:endParaRPr/>
          </a:p>
        </p:txBody>
      </p:sp>
      <p:sp>
        <p:nvSpPr>
          <p:cNvPr id="758" name="Google Shape;758;p34"/>
          <p:cNvSpPr txBox="1"/>
          <p:nvPr>
            <p:ph idx="1" type="body"/>
          </p:nvPr>
        </p:nvSpPr>
        <p:spPr>
          <a:xfrm>
            <a:off x="121113" y="1090013"/>
            <a:ext cx="11893255" cy="255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pretrained model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need to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59" name="Google Shape;759;p34"/>
          <p:cNvSpPr txBox="1"/>
          <p:nvPr/>
        </p:nvSpPr>
        <p:spPr>
          <a:xfrm>
            <a:off x="647700" y="5050385"/>
            <a:ext cx="9220200" cy="15696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 = ResNet(block, layers, **kwargs)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pretrained: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state_dict = load_state_dict_from_url(model_urls[arch],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                    progress=progress)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model.load_state_dict(state_dict)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4"/>
          <p:cNvSpPr txBox="1"/>
          <p:nvPr/>
        </p:nvSpPr>
        <p:spPr>
          <a:xfrm>
            <a:off x="647700" y="2367456"/>
            <a:ext cx="10718800" cy="224676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resnet18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pretrained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=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progress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= 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**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 </a:t>
            </a:r>
            <a:r>
              <a:rPr b="0" i="0" lang="en-US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-&gt; ResNet: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r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"""ResNet-18 model from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`"Deep Residual Learning for Image Recognition" &lt;https://arxiv.org/pdf/1512.03385.pdf&gt;`_.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Args: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pretrained (bool): If True, returns a model pre-trained on ImageNet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progress (bool): If True, displays a progress bar of the download to stderr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"""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_resnet(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'resnet18'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BasicBlock, [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pretrained, progress,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**kwargs)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4"/>
          <p:cNvSpPr txBox="1"/>
          <p:nvPr/>
        </p:nvSpPr>
        <p:spPr>
          <a:xfrm>
            <a:off x="558800" y="1998124"/>
            <a:ext cx="6146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torchvision.models.resnet18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5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Using torchvision.models</a:t>
            </a:r>
            <a:endParaRPr/>
          </a:p>
        </p:txBody>
      </p:sp>
      <p:sp>
        <p:nvSpPr>
          <p:cNvPr id="767" name="Google Shape;767;p35"/>
          <p:cNvSpPr txBox="1"/>
          <p:nvPr>
            <p:ph idx="1" type="body"/>
          </p:nvPr>
        </p:nvSpPr>
        <p:spPr>
          <a:xfrm>
            <a:off x="121113" y="1090013"/>
            <a:ext cx="11893255" cy="255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pretrained model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need to take partial of networks due to different channel size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68" name="Google Shape;768;p35"/>
          <p:cNvSpPr txBox="1"/>
          <p:nvPr/>
        </p:nvSpPr>
        <p:spPr>
          <a:xfrm>
            <a:off x="660400" y="2367456"/>
            <a:ext cx="10109100" cy="1477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 = torchvision.models.vgg19(pretrained = 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,progress=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net.fc = nn.Linear(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train_history, val_history = train(net, batch_size=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n_epochs=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learning_rate=</a:t>
            </a:r>
            <a:r>
              <a:rPr b="0" i="0" lang="en-US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7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Using torchvision.models</a:t>
            </a:r>
            <a:endParaRPr/>
          </a:p>
        </p:txBody>
      </p:sp>
      <p:sp>
        <p:nvSpPr>
          <p:cNvPr id="774" name="Google Shape;774;p37"/>
          <p:cNvSpPr txBox="1"/>
          <p:nvPr>
            <p:ph idx="1" type="body"/>
          </p:nvPr>
        </p:nvSpPr>
        <p:spPr>
          <a:xfrm>
            <a:off x="121113" y="1090013"/>
            <a:ext cx="11893255" cy="3596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Avoiding overfitting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Low train loss but high val loss =&gt; overfitting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Using various dataset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Regularization</a:t>
            </a:r>
            <a:endParaRPr/>
          </a:p>
        </p:txBody>
      </p:sp>
      <p:sp>
        <p:nvSpPr>
          <p:cNvPr id="775" name="Google Shape;775;p37"/>
          <p:cNvSpPr txBox="1"/>
          <p:nvPr/>
        </p:nvSpPr>
        <p:spPr>
          <a:xfrm>
            <a:off x="639762" y="4604046"/>
            <a:ext cx="9710738" cy="116955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transform = transforms.Compose(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[transforms.RandomCrop(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padding=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transforms.RandomHorizontalFlip(),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transforms.ToTensor(),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transforms.Normalize(mean=(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0.4914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0.4822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0.4465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 std=(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0.2471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0.2435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0.2616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7"/>
          <p:cNvSpPr txBox="1"/>
          <p:nvPr/>
        </p:nvSpPr>
        <p:spPr>
          <a:xfrm>
            <a:off x="639762" y="4236530"/>
            <a:ext cx="9177338" cy="30777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optimizer = optim.Adam(net.parameters(), lr=learning_rate, weight_decay=</a:t>
            </a:r>
            <a:r>
              <a:rPr b="0" i="0" lang="en-US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637" y="108680"/>
            <a:ext cx="5056037" cy="3823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778" name="Google Shape;778;p37"/>
          <p:cNvPicPr preferRelativeResize="0"/>
          <p:nvPr/>
        </p:nvPicPr>
        <p:blipFill rotWithShape="1">
          <a:blip r:embed="rId4">
            <a:alphaModFix/>
          </a:blip>
          <a:srcRect b="16685" l="0" r="0" t="0"/>
          <a:stretch/>
        </p:blipFill>
        <p:spPr>
          <a:xfrm>
            <a:off x="121113" y="5951243"/>
            <a:ext cx="4962525" cy="8490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779" name="Google Shape;77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5100" y="5951243"/>
            <a:ext cx="5105400" cy="828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derfitting-overfitting" id="780" name="Google Shape;78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91" y="2888156"/>
            <a:ext cx="52863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8"/>
          <p:cNvSpPr txBox="1"/>
          <p:nvPr>
            <p:ph type="title"/>
          </p:nvPr>
        </p:nvSpPr>
        <p:spPr>
          <a:xfrm>
            <a:off x="121113" y="237955"/>
            <a:ext cx="11893255" cy="66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6" name="Google Shape;786;p38"/>
          <p:cNvSpPr txBox="1"/>
          <p:nvPr>
            <p:ph idx="1" type="body"/>
          </p:nvPr>
        </p:nvSpPr>
        <p:spPr>
          <a:xfrm>
            <a:off x="121113" y="1090013"/>
            <a:ext cx="11893255" cy="508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t/>
            </a:r>
            <a:endParaRPr sz="6600"/>
          </a:p>
          <a:p>
            <a:pPr indent="-4191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</a:pPr>
            <a:r>
              <a:rPr lang="en-US" sz="6600"/>
              <a:t>Thanks</a:t>
            </a:r>
            <a:endParaRPr/>
          </a:p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t/>
            </a:r>
            <a:endParaRPr sz="6600"/>
          </a:p>
          <a:p>
            <a:pPr indent="-4191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</a:pPr>
            <a:r>
              <a:rPr lang="en-US" sz="6600"/>
              <a:t>Q n 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/>
          <p:nvPr>
            <p:ph type="title"/>
          </p:nvPr>
        </p:nvSpPr>
        <p:spPr>
          <a:xfrm>
            <a:off x="149372" y="2418348"/>
            <a:ext cx="11893255" cy="1636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400"/>
              <a:t>1. What is Pytorch?</a:t>
            </a:r>
            <a:endParaRPr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/>
        </p:nvSpPr>
        <p:spPr>
          <a:xfrm>
            <a:off x="5927139" y="467245"/>
            <a:ext cx="6146800" cy="57861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plot_confusion_matrix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0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cm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classes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</a:t>
            </a:r>
            <a:r>
              <a:rPr b="0" i="0" lang="en-US" sz="10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normalize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</a:t>
            </a:r>
            <a:r>
              <a:rPr b="0" i="0" lang="en-US" sz="10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'Confusion matrix'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      </a:t>
            </a:r>
            <a:r>
              <a:rPr b="0" i="0" lang="en-US" sz="10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cmap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=plt.cm.Blues):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This function prints and plots the confusion matrix.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Normalization can be applied by setting `normalize=True`.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from http://scikit-learn.org/stable/auto_examples/model_selection/plot_confusion_matrix.html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cm: (numpy matrix) confusion matrix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classes: [str]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normalize: (bool)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title: (str)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cmap: (matplotlib color map)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"""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normalize: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cm = cm.astype(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'float'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/ cm.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(axis=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)[:, np.newaxis]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plt.figure(figsize=(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plt.imshow(cm, interpolation=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'nearest'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cmap=cmap)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plt.title(title)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plt.colorbar()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tick_marks = np.arange(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(classes))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plt.xticks(tick_marks, classes, rotation=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45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plt.yticks(tick_marks, classes)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fmt = 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'.2f'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normalize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'd'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thresh = cm.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 /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i, j </a:t>
            </a:r>
            <a:r>
              <a:rPr b="0" i="0" lang="en-US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itertools.product(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(cm.shape[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]), 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(cm.shape[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plt.text(j, i, </a:t>
            </a:r>
            <a:r>
              <a:rPr b="0" i="0" lang="en-US" sz="10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(cm[i, j], fmt),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horizontalalignment=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color=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"white"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cm[i, j] &gt; thresh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"black"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plt.tight_layout()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plt.ylabel(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'True label'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plt.xlabel(</a:t>
            </a:r>
            <a:r>
              <a:rPr b="0" i="0" lang="en-US" sz="10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'Predicted label'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76826" y="93310"/>
            <a:ext cx="5769924" cy="2554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see the figure directly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%matplotlib 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inline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Python 2/3 compatibility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__future__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print_function, division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itertools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numpy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matplotlib.pyplot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plt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0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Colors from Colorbrewer Paired_12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colors = [[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180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[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51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160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44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colors = [(r /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g /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b / </a:t>
            </a:r>
            <a:r>
              <a:rPr b="0" i="0" lang="en-US" sz="10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</a:t>
            </a:r>
            <a:r>
              <a:rPr b="0" i="0" lang="en-US" sz="10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(r, g, b) </a:t>
            </a:r>
            <a:r>
              <a:rPr b="0" i="0" lang="en-US" sz="10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colors]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76826" y="2748816"/>
            <a:ext cx="5769924" cy="397031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9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functions to show an image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9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imshow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:param img: (PyTorch Tensor)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    """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9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unnormalize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img = img /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+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9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Convert tensor to numpy array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npimg = img.numpy()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n-US" sz="9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Color channel first -&gt; color channel last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plt.imshow(np.transpose(npimg, (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9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n-US" sz="9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plot_losses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train_history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9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val_history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x = np.arange(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9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(train_history) +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plt.figure(figsize=(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plt.plot(x, train_history, color=colors[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label=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"Training loss"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linewidth=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plt.plot(x, val_history, color=colors[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label=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"Validation loss"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linewidth=</a:t>
            </a:r>
            <a:r>
              <a:rPr b="0" i="0" lang="en-US" sz="9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plt.xlabel(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'Epoch'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plt.ylabel(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'Loss'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plt.legend(loc=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'upper right'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plt.title(</a:t>
            </a:r>
            <a:r>
              <a:rPr b="0" i="0" lang="en-US" sz="9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"Evolution of the training and validation loss"</a:t>
            </a: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plt.show()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2021-08-18T18:14:49Z</dcterms:created>
  <dc:creator>박효진</dc:creator>
</cp:coreProperties>
</file>